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76A24A4-6E3E-4CA9-909A-D706AEAB8898}">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60"/>
  </p:normalViewPr>
  <p:slideViewPr>
    <p:cSldViewPr snapToGrid="0">
      <p:cViewPr varScale="1">
        <p:scale>
          <a:sx n="55" d="100"/>
          <a:sy n="55" d="100"/>
        </p:scale>
        <p:origin x="547"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9/16/2021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9/16/2021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Housing price prediction	</a:t>
            </a:r>
            <a:endParaRPr lang="en-IN" dirty="0"/>
          </a:p>
        </p:txBody>
      </p:sp>
      <p:sp>
        <p:nvSpPr>
          <p:cNvPr id="3" name="Subtitle 2"/>
          <p:cNvSpPr>
            <a:spLocks noGrp="1"/>
          </p:cNvSpPr>
          <p:nvPr>
            <p:ph type="subTitle" idx="1"/>
          </p:nvPr>
        </p:nvSpPr>
        <p:spPr/>
        <p:txBody>
          <a:bodyPr/>
          <a:lstStyle/>
          <a:p>
            <a:r>
              <a:rPr lang="en-IN" dirty="0" smtClean="0"/>
              <a:t>By </a:t>
            </a:r>
            <a:r>
              <a:rPr lang="en-IN" dirty="0" err="1" smtClean="0"/>
              <a:t>Nimit</a:t>
            </a:r>
            <a:r>
              <a:rPr lang="en-IN" dirty="0" smtClean="0"/>
              <a:t> shah</a:t>
            </a:r>
            <a:endParaRPr lang="en-IN" dirty="0"/>
          </a:p>
        </p:txBody>
      </p:sp>
      <p:pic>
        <p:nvPicPr>
          <p:cNvPr id="4" name="Picture 3"/>
          <p:cNvPicPr>
            <a:picLocks noChangeAspect="1"/>
          </p:cNvPicPr>
          <p:nvPr/>
        </p:nvPicPr>
        <p:blipFill>
          <a:blip r:embed="rId2"/>
          <a:stretch>
            <a:fillRect/>
          </a:stretch>
        </p:blipFill>
        <p:spPr>
          <a:xfrm>
            <a:off x="1613788" y="1456060"/>
            <a:ext cx="2944623" cy="2145978"/>
          </a:xfrm>
          <a:prstGeom prst="rect">
            <a:avLst/>
          </a:prstGeom>
        </p:spPr>
      </p:pic>
    </p:spTree>
    <p:extLst>
      <p:ext uri="{BB962C8B-B14F-4D97-AF65-F5344CB8AC3E}">
        <p14:creationId xmlns:p14="http://schemas.microsoft.com/office/powerpoint/2010/main" val="1010921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00076"/>
            <a:ext cx="9905999" cy="5581650"/>
          </a:xfrm>
        </p:spPr>
        <p:txBody>
          <a:bodyPr>
            <a:normAutofit lnSpcReduction="10000"/>
          </a:bodyPr>
          <a:lstStyle/>
          <a:p>
            <a:pPr marL="0" indent="0">
              <a:buNone/>
            </a:pPr>
            <a:r>
              <a:rPr lang="en-IN" dirty="0" err="1" smtClean="0"/>
              <a:t>TotalBsmtSF</a:t>
            </a:r>
            <a:r>
              <a:rPr lang="en-IN" dirty="0" smtClean="0"/>
              <a:t> </a:t>
            </a:r>
            <a:r>
              <a:rPr lang="en-IN" dirty="0"/>
              <a:t>and SalePrice                    </a:t>
            </a:r>
            <a:r>
              <a:rPr lang="en-IN" dirty="0" smtClean="0"/>
              <a:t>1stFlrSF </a:t>
            </a:r>
            <a:r>
              <a:rPr lang="en-IN" dirty="0"/>
              <a:t>and </a:t>
            </a:r>
            <a:r>
              <a:rPr lang="en-IN" dirty="0" smtClean="0"/>
              <a:t>SalePrice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US" dirty="0"/>
              <a:t>There is an average positive relationship with Basement Area and Sale Price, the Sale price of a property increases with the bigger basement area and The square feet of the first floor is positively correlated with the sale price. I can say that the bigger the first floor the higher the sale price</a:t>
            </a:r>
            <a:endParaRPr lang="en-IN" dirty="0"/>
          </a:p>
        </p:txBody>
      </p:sp>
      <p:pic>
        <p:nvPicPr>
          <p:cNvPr id="4" name="Picture 3"/>
          <p:cNvPicPr>
            <a:picLocks noChangeAspect="1"/>
          </p:cNvPicPr>
          <p:nvPr/>
        </p:nvPicPr>
        <p:blipFill>
          <a:blip r:embed="rId2"/>
          <a:stretch>
            <a:fillRect/>
          </a:stretch>
        </p:blipFill>
        <p:spPr>
          <a:xfrm>
            <a:off x="1208087" y="1260583"/>
            <a:ext cx="4430713" cy="3168542"/>
          </a:xfrm>
          <a:prstGeom prst="rect">
            <a:avLst/>
          </a:prstGeom>
        </p:spPr>
      </p:pic>
      <p:pic>
        <p:nvPicPr>
          <p:cNvPr id="5" name="Picture 4"/>
          <p:cNvPicPr>
            <a:picLocks noChangeAspect="1"/>
          </p:cNvPicPr>
          <p:nvPr/>
        </p:nvPicPr>
        <p:blipFill>
          <a:blip r:embed="rId3"/>
          <a:stretch>
            <a:fillRect/>
          </a:stretch>
        </p:blipFill>
        <p:spPr>
          <a:xfrm>
            <a:off x="6066900" y="1260583"/>
            <a:ext cx="4684777" cy="3168542"/>
          </a:xfrm>
          <a:prstGeom prst="rect">
            <a:avLst/>
          </a:prstGeom>
        </p:spPr>
      </p:pic>
    </p:spTree>
    <p:extLst>
      <p:ext uri="{BB962C8B-B14F-4D97-AF65-F5344CB8AC3E}">
        <p14:creationId xmlns:p14="http://schemas.microsoft.com/office/powerpoint/2010/main" val="301638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19125"/>
            <a:ext cx="9905999" cy="5172076"/>
          </a:xfrm>
        </p:spPr>
        <p:txBody>
          <a:bodyPr>
            <a:normAutofit fontScale="92500" lnSpcReduction="10000"/>
          </a:bodyPr>
          <a:lstStyle/>
          <a:p>
            <a:pPr marL="0" indent="0">
              <a:buNone/>
            </a:pPr>
            <a:r>
              <a:rPr lang="en-IN" dirty="0" err="1" smtClean="0"/>
              <a:t>FullBath</a:t>
            </a:r>
            <a:r>
              <a:rPr lang="en-IN" dirty="0" smtClean="0"/>
              <a:t> </a:t>
            </a:r>
            <a:r>
              <a:rPr lang="en-IN" dirty="0"/>
              <a:t>and Saleprice                         </a:t>
            </a:r>
            <a:r>
              <a:rPr lang="en-IN" dirty="0" err="1" smtClean="0"/>
              <a:t>TotRmsAbvGrd</a:t>
            </a:r>
            <a:r>
              <a:rPr lang="en-IN" dirty="0" smtClean="0"/>
              <a:t> </a:t>
            </a:r>
            <a:r>
              <a:rPr lang="en-IN" dirty="0"/>
              <a:t>and </a:t>
            </a:r>
            <a:r>
              <a:rPr lang="en-IN" dirty="0" smtClean="0"/>
              <a:t>SalePrice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US" dirty="0" smtClean="0"/>
          </a:p>
          <a:p>
            <a:pPr marL="0" indent="0">
              <a:buNone/>
            </a:pPr>
            <a:r>
              <a:rPr lang="en-US" dirty="0" smtClean="0"/>
              <a:t>The </a:t>
            </a:r>
            <a:r>
              <a:rPr lang="en-US" dirty="0"/>
              <a:t>properties with more number of full size bathrooms have higher sale price and </a:t>
            </a:r>
            <a:r>
              <a:rPr lang="en-US" dirty="0" smtClean="0"/>
              <a:t>more </a:t>
            </a:r>
            <a:r>
              <a:rPr lang="en-US" dirty="0"/>
              <a:t>number of high grade rooms in a house, higher its price. We can view the same from the </a:t>
            </a:r>
            <a:r>
              <a:rPr lang="en-US" dirty="0" smtClean="0"/>
              <a:t>above plots</a:t>
            </a: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258216" y="1229340"/>
            <a:ext cx="4332959" cy="3104535"/>
          </a:xfrm>
          <a:prstGeom prst="rect">
            <a:avLst/>
          </a:prstGeom>
        </p:spPr>
      </p:pic>
      <p:pic>
        <p:nvPicPr>
          <p:cNvPr id="5" name="Picture 4"/>
          <p:cNvPicPr>
            <a:picLocks noChangeAspect="1"/>
          </p:cNvPicPr>
          <p:nvPr/>
        </p:nvPicPr>
        <p:blipFill>
          <a:blip r:embed="rId3"/>
          <a:stretch>
            <a:fillRect/>
          </a:stretch>
        </p:blipFill>
        <p:spPr>
          <a:xfrm>
            <a:off x="6147287" y="1229340"/>
            <a:ext cx="4344012" cy="3104535"/>
          </a:xfrm>
          <a:prstGeom prst="rect">
            <a:avLst/>
          </a:prstGeom>
        </p:spPr>
      </p:pic>
    </p:spTree>
    <p:extLst>
      <p:ext uri="{BB962C8B-B14F-4D97-AF65-F5344CB8AC3E}">
        <p14:creationId xmlns:p14="http://schemas.microsoft.com/office/powerpoint/2010/main" val="1037542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00076"/>
            <a:ext cx="9905999" cy="5429250"/>
          </a:xfrm>
        </p:spPr>
        <p:txBody>
          <a:bodyPr>
            <a:normAutofit fontScale="92500"/>
          </a:bodyPr>
          <a:lstStyle/>
          <a:p>
            <a:pPr marL="0" indent="0">
              <a:buNone/>
            </a:pPr>
            <a:r>
              <a:rPr lang="en-IN" dirty="0" err="1" smtClean="0"/>
              <a:t>YearBuilt</a:t>
            </a:r>
            <a:r>
              <a:rPr lang="en-IN" dirty="0" smtClean="0"/>
              <a:t> </a:t>
            </a:r>
            <a:r>
              <a:rPr lang="en-IN" dirty="0"/>
              <a:t>and SalePrice                      </a:t>
            </a:r>
            <a:r>
              <a:rPr lang="en-IN" dirty="0" err="1" smtClean="0"/>
              <a:t>YearRemodAdd</a:t>
            </a:r>
            <a:r>
              <a:rPr lang="en-IN" dirty="0" smtClean="0"/>
              <a:t> </a:t>
            </a:r>
            <a:r>
              <a:rPr lang="en-IN" dirty="0"/>
              <a:t>and </a:t>
            </a:r>
            <a:r>
              <a:rPr lang="en-IN" dirty="0" smtClean="0"/>
              <a:t>SalePrice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US" dirty="0" smtClean="0"/>
          </a:p>
          <a:p>
            <a:pPr marL="0" indent="0">
              <a:buNone/>
            </a:pPr>
            <a:r>
              <a:rPr lang="en-US" dirty="0" smtClean="0"/>
              <a:t>From </a:t>
            </a:r>
            <a:r>
              <a:rPr lang="en-US" dirty="0"/>
              <a:t>the overall analysis, newer the house, the higher its value. Further, we can see that houses built just before 1900s were sold for unusually higher </a:t>
            </a:r>
            <a:r>
              <a:rPr lang="en-US" dirty="0" smtClean="0"/>
              <a:t>price. Most </a:t>
            </a:r>
            <a:r>
              <a:rPr lang="en-US" dirty="0"/>
              <a:t>of the houses weren’t </a:t>
            </a:r>
            <a:r>
              <a:rPr lang="en-US" dirty="0" smtClean="0"/>
              <a:t>remodeled, </a:t>
            </a:r>
            <a:r>
              <a:rPr lang="en-US" dirty="0"/>
              <a:t>however we are looking at the sale prices of the </a:t>
            </a:r>
            <a:r>
              <a:rPr lang="en-US" dirty="0" smtClean="0"/>
              <a:t>remodeled </a:t>
            </a:r>
            <a:r>
              <a:rPr lang="en-US" dirty="0"/>
              <a:t>houses. The Sale price was higher for houses when the </a:t>
            </a:r>
            <a:r>
              <a:rPr lang="en-US" dirty="0" smtClean="0"/>
              <a:t>remodeling </a:t>
            </a:r>
            <a:r>
              <a:rPr lang="en-US" dirty="0"/>
              <a:t>was done recently</a:t>
            </a: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291734" y="1257908"/>
            <a:ext cx="4283146" cy="2771167"/>
          </a:xfrm>
          <a:prstGeom prst="rect">
            <a:avLst/>
          </a:prstGeom>
        </p:spPr>
      </p:pic>
      <p:pic>
        <p:nvPicPr>
          <p:cNvPr id="5" name="Picture 4"/>
          <p:cNvPicPr>
            <a:picLocks noChangeAspect="1"/>
          </p:cNvPicPr>
          <p:nvPr/>
        </p:nvPicPr>
        <p:blipFill>
          <a:blip r:embed="rId3"/>
          <a:stretch>
            <a:fillRect/>
          </a:stretch>
        </p:blipFill>
        <p:spPr>
          <a:xfrm>
            <a:off x="6131889" y="1257908"/>
            <a:ext cx="4358512" cy="2771167"/>
          </a:xfrm>
          <a:prstGeom prst="rect">
            <a:avLst/>
          </a:prstGeom>
        </p:spPr>
      </p:pic>
    </p:spTree>
    <p:extLst>
      <p:ext uri="{BB962C8B-B14F-4D97-AF65-F5344CB8AC3E}">
        <p14:creationId xmlns:p14="http://schemas.microsoft.com/office/powerpoint/2010/main" val="1555066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09600"/>
            <a:ext cx="9905999" cy="5534025"/>
          </a:xfrm>
        </p:spPr>
        <p:txBody>
          <a:bodyPr>
            <a:normAutofit lnSpcReduction="10000"/>
          </a:bodyPr>
          <a:lstStyle/>
          <a:p>
            <a:pPr marL="0" indent="0">
              <a:buNone/>
            </a:pPr>
            <a:r>
              <a:rPr lang="en-IN" dirty="0" err="1" smtClean="0"/>
              <a:t>MasVnrArea</a:t>
            </a:r>
            <a:r>
              <a:rPr lang="en-IN" dirty="0" smtClean="0"/>
              <a:t> </a:t>
            </a:r>
            <a:r>
              <a:rPr lang="en-IN" dirty="0"/>
              <a:t>and SalePrice                     </a:t>
            </a:r>
            <a:r>
              <a:rPr lang="en-IN" dirty="0" smtClean="0"/>
              <a:t>Fireplaces </a:t>
            </a:r>
            <a:r>
              <a:rPr lang="en-IN" dirty="0"/>
              <a:t>and </a:t>
            </a:r>
            <a:r>
              <a:rPr lang="en-IN" dirty="0" smtClean="0"/>
              <a:t>SalePrice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a:p>
          <a:p>
            <a:pPr marL="0" indent="0">
              <a:buNone/>
            </a:pPr>
            <a:r>
              <a:rPr lang="en-US" dirty="0"/>
              <a:t>Bigger the Masonry </a:t>
            </a:r>
            <a:r>
              <a:rPr lang="en-US" dirty="0" err="1"/>
              <a:t>veener</a:t>
            </a:r>
            <a:r>
              <a:rPr lang="en-US" dirty="0"/>
              <a:t> area, higher were the prices of the houses. We can’t be sure of the relationship because the correlation is </a:t>
            </a:r>
            <a:r>
              <a:rPr lang="en-IN" dirty="0" smtClean="0"/>
              <a:t>below average. </a:t>
            </a:r>
            <a:r>
              <a:rPr lang="en-US" dirty="0"/>
              <a:t>Presence of </a:t>
            </a:r>
            <a:r>
              <a:rPr lang="en-US" dirty="0" smtClean="0"/>
              <a:t>fireplace was </a:t>
            </a:r>
            <a:r>
              <a:rPr lang="en-US" dirty="0"/>
              <a:t>preferred by the buyers and they paid a little higher price for the properties containing a fireplace.</a:t>
            </a: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297457" y="1344021"/>
            <a:ext cx="4341343" cy="2866030"/>
          </a:xfrm>
          <a:prstGeom prst="rect">
            <a:avLst/>
          </a:prstGeom>
        </p:spPr>
      </p:pic>
      <p:pic>
        <p:nvPicPr>
          <p:cNvPr id="5" name="Picture 4"/>
          <p:cNvPicPr>
            <a:picLocks noChangeAspect="1"/>
          </p:cNvPicPr>
          <p:nvPr/>
        </p:nvPicPr>
        <p:blipFill>
          <a:blip r:embed="rId3"/>
          <a:stretch>
            <a:fillRect/>
          </a:stretch>
        </p:blipFill>
        <p:spPr>
          <a:xfrm>
            <a:off x="6197378" y="1344021"/>
            <a:ext cx="4291455" cy="2866030"/>
          </a:xfrm>
          <a:prstGeom prst="rect">
            <a:avLst/>
          </a:prstGeom>
        </p:spPr>
      </p:pic>
    </p:spTree>
    <p:extLst>
      <p:ext uri="{BB962C8B-B14F-4D97-AF65-F5344CB8AC3E}">
        <p14:creationId xmlns:p14="http://schemas.microsoft.com/office/powerpoint/2010/main" val="3275703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09600"/>
            <a:ext cx="9905999" cy="5524500"/>
          </a:xfrm>
        </p:spPr>
        <p:txBody>
          <a:bodyPr>
            <a:normAutofit lnSpcReduction="10000"/>
          </a:bodyPr>
          <a:lstStyle/>
          <a:p>
            <a:pPr marL="0" indent="0">
              <a:buNone/>
            </a:pPr>
            <a:r>
              <a:rPr lang="en-IN" dirty="0" smtClean="0"/>
              <a:t>Foundation </a:t>
            </a:r>
            <a:r>
              <a:rPr lang="en-IN" dirty="0"/>
              <a:t>and SalePrice                      </a:t>
            </a:r>
            <a:r>
              <a:rPr lang="en-IN" dirty="0" err="1"/>
              <a:t>LotShape</a:t>
            </a:r>
            <a:r>
              <a:rPr lang="en-IN" dirty="0"/>
              <a:t> and Sale </a:t>
            </a:r>
            <a:r>
              <a:rPr lang="en-IN" dirty="0" smtClean="0"/>
              <a:t>Price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US" dirty="0"/>
              <a:t>Type of foundation for a house also decided the property (house) price. I can say that the houses built with poured concrete foundation were of higher value and the sale price was higher for the same. The houses with slightly irregular shape were sold for higher prices when compared to regular shaped houses</a:t>
            </a:r>
            <a:endParaRPr lang="en-IN" dirty="0" smtClean="0"/>
          </a:p>
          <a:p>
            <a:pPr marL="0" indent="0">
              <a:buNone/>
            </a:pP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257450" y="1309729"/>
            <a:ext cx="4314676" cy="2928896"/>
          </a:xfrm>
          <a:prstGeom prst="rect">
            <a:avLst/>
          </a:prstGeom>
        </p:spPr>
      </p:pic>
      <p:pic>
        <p:nvPicPr>
          <p:cNvPr id="5" name="Picture 4"/>
          <p:cNvPicPr>
            <a:picLocks noChangeAspect="1"/>
          </p:cNvPicPr>
          <p:nvPr/>
        </p:nvPicPr>
        <p:blipFill>
          <a:blip r:embed="rId3"/>
          <a:stretch>
            <a:fillRect/>
          </a:stretch>
        </p:blipFill>
        <p:spPr>
          <a:xfrm>
            <a:off x="6193328" y="1309729"/>
            <a:ext cx="4232881" cy="2928896"/>
          </a:xfrm>
          <a:prstGeom prst="rect">
            <a:avLst/>
          </a:prstGeom>
        </p:spPr>
      </p:pic>
    </p:spTree>
    <p:extLst>
      <p:ext uri="{BB962C8B-B14F-4D97-AF65-F5344CB8AC3E}">
        <p14:creationId xmlns:p14="http://schemas.microsoft.com/office/powerpoint/2010/main" val="2416370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57225"/>
            <a:ext cx="9905999" cy="5467350"/>
          </a:xfrm>
        </p:spPr>
        <p:txBody>
          <a:bodyPr/>
          <a:lstStyle/>
          <a:p>
            <a:pPr marL="0" indent="0">
              <a:buNone/>
            </a:pPr>
            <a:r>
              <a:rPr lang="en-IN" dirty="0" err="1" smtClean="0"/>
              <a:t>BsmtExposure</a:t>
            </a:r>
            <a:r>
              <a:rPr lang="en-IN" dirty="0" smtClean="0"/>
              <a:t> </a:t>
            </a:r>
            <a:r>
              <a:rPr lang="en-IN" dirty="0"/>
              <a:t>and SalePrice                    </a:t>
            </a:r>
            <a:r>
              <a:rPr lang="en-IN" dirty="0" err="1" smtClean="0"/>
              <a:t>HeatingQC</a:t>
            </a:r>
            <a:r>
              <a:rPr lang="en-IN" dirty="0" smtClean="0"/>
              <a:t> </a:t>
            </a:r>
            <a:r>
              <a:rPr lang="en-IN" dirty="0"/>
              <a:t>and </a:t>
            </a:r>
            <a:r>
              <a:rPr lang="en-IN" dirty="0" smtClean="0"/>
              <a:t>Saleprice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US" dirty="0"/>
              <a:t>The houses with Good walkout walls were sold with slightly higher prices when compared to others and Houses with excellent heating quality were sold at higher </a:t>
            </a:r>
            <a:r>
              <a:rPr lang="en-US" dirty="0" smtClean="0"/>
              <a:t>prices.</a:t>
            </a:r>
            <a:endParaRPr lang="en-IN" dirty="0" smtClean="0"/>
          </a:p>
          <a:p>
            <a:pPr marL="0" indent="0">
              <a:buNone/>
            </a:pP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265840" y="1376024"/>
            <a:ext cx="4287235" cy="2881651"/>
          </a:xfrm>
          <a:prstGeom prst="rect">
            <a:avLst/>
          </a:prstGeom>
        </p:spPr>
      </p:pic>
      <p:pic>
        <p:nvPicPr>
          <p:cNvPr id="5" name="Picture 4"/>
          <p:cNvPicPr>
            <a:picLocks noChangeAspect="1"/>
          </p:cNvPicPr>
          <p:nvPr/>
        </p:nvPicPr>
        <p:blipFill>
          <a:blip r:embed="rId3"/>
          <a:stretch>
            <a:fillRect/>
          </a:stretch>
        </p:blipFill>
        <p:spPr>
          <a:xfrm>
            <a:off x="6225793" y="1376024"/>
            <a:ext cx="4148900" cy="2881651"/>
          </a:xfrm>
          <a:prstGeom prst="rect">
            <a:avLst/>
          </a:prstGeom>
        </p:spPr>
      </p:pic>
    </p:spTree>
    <p:extLst>
      <p:ext uri="{BB962C8B-B14F-4D97-AF65-F5344CB8AC3E}">
        <p14:creationId xmlns:p14="http://schemas.microsoft.com/office/powerpoint/2010/main" val="1686366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00075"/>
            <a:ext cx="9905999" cy="5505450"/>
          </a:xfrm>
        </p:spPr>
        <p:txBody>
          <a:bodyPr/>
          <a:lstStyle/>
          <a:p>
            <a:pPr marL="0" indent="0">
              <a:buNone/>
            </a:pPr>
            <a:r>
              <a:rPr lang="en-IN" dirty="0" err="1" smtClean="0"/>
              <a:t>GarageType</a:t>
            </a:r>
            <a:r>
              <a:rPr lang="en-IN" dirty="0" smtClean="0"/>
              <a:t> </a:t>
            </a:r>
            <a:r>
              <a:rPr lang="en-IN" dirty="0"/>
              <a:t>and SalePrice                    </a:t>
            </a:r>
            <a:r>
              <a:rPr lang="en-IN" dirty="0" err="1" smtClean="0"/>
              <a:t>GarageFinish</a:t>
            </a:r>
            <a:r>
              <a:rPr lang="en-IN" dirty="0" smtClean="0"/>
              <a:t> </a:t>
            </a:r>
            <a:r>
              <a:rPr lang="en-IN" dirty="0"/>
              <a:t>and </a:t>
            </a:r>
            <a:r>
              <a:rPr lang="en-IN" dirty="0" smtClean="0"/>
              <a:t>SalePrice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US" dirty="0" smtClean="0"/>
          </a:p>
          <a:p>
            <a:pPr marL="0" indent="0">
              <a:buNone/>
            </a:pPr>
            <a:r>
              <a:rPr lang="en-US" dirty="0" smtClean="0"/>
              <a:t>Houses </a:t>
            </a:r>
            <a:r>
              <a:rPr lang="en-US" dirty="0"/>
              <a:t>with attached and the built-in garages were sold at higher prices and Houses with finished and roughly finished garages were sold at higher prices when compared to </a:t>
            </a:r>
            <a:r>
              <a:rPr lang="en-US" dirty="0" smtClean="0"/>
              <a:t>others</a:t>
            </a: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269255" y="1109697"/>
            <a:ext cx="4331445" cy="3071778"/>
          </a:xfrm>
          <a:prstGeom prst="rect">
            <a:avLst/>
          </a:prstGeom>
        </p:spPr>
      </p:pic>
      <p:pic>
        <p:nvPicPr>
          <p:cNvPr id="5" name="Picture 4"/>
          <p:cNvPicPr>
            <a:picLocks noChangeAspect="1"/>
          </p:cNvPicPr>
          <p:nvPr/>
        </p:nvPicPr>
        <p:blipFill>
          <a:blip r:embed="rId3"/>
          <a:stretch>
            <a:fillRect/>
          </a:stretch>
        </p:blipFill>
        <p:spPr>
          <a:xfrm>
            <a:off x="6235267" y="1109697"/>
            <a:ext cx="4177577" cy="3071778"/>
          </a:xfrm>
          <a:prstGeom prst="rect">
            <a:avLst/>
          </a:prstGeom>
        </p:spPr>
      </p:pic>
    </p:spTree>
    <p:extLst>
      <p:ext uri="{BB962C8B-B14F-4D97-AF65-F5344CB8AC3E}">
        <p14:creationId xmlns:p14="http://schemas.microsoft.com/office/powerpoint/2010/main" val="152346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19125"/>
            <a:ext cx="9905999" cy="5600700"/>
          </a:xfrm>
        </p:spPr>
        <p:txBody>
          <a:bodyPr/>
          <a:lstStyle/>
          <a:p>
            <a:pPr marL="0" indent="0">
              <a:buNone/>
            </a:pPr>
            <a:r>
              <a:rPr lang="en-IN" dirty="0" err="1" smtClean="0"/>
              <a:t>KitchenQual</a:t>
            </a:r>
            <a:r>
              <a:rPr lang="en-IN" dirty="0" smtClean="0"/>
              <a:t> </a:t>
            </a:r>
            <a:r>
              <a:rPr lang="en-IN" dirty="0"/>
              <a:t>and SalePrice                       </a:t>
            </a:r>
            <a:r>
              <a:rPr lang="en-IN" dirty="0" err="1" smtClean="0"/>
              <a:t>BsmtQual</a:t>
            </a:r>
            <a:r>
              <a:rPr lang="en-IN" dirty="0" smtClean="0"/>
              <a:t> </a:t>
            </a:r>
            <a:r>
              <a:rPr lang="en-IN" dirty="0"/>
              <a:t>and </a:t>
            </a:r>
            <a:r>
              <a:rPr lang="en-IN" dirty="0" smtClean="0"/>
              <a:t>SalePrice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US" dirty="0"/>
              <a:t>Higher the quality of kitchen, higher the price of the house and Houses with the higher basement quality were sold at higher prices</a:t>
            </a: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238019" y="1182102"/>
            <a:ext cx="4581756" cy="3255546"/>
          </a:xfrm>
          <a:prstGeom prst="rect">
            <a:avLst/>
          </a:prstGeom>
        </p:spPr>
      </p:pic>
      <p:pic>
        <p:nvPicPr>
          <p:cNvPr id="5" name="Picture 4"/>
          <p:cNvPicPr>
            <a:picLocks noChangeAspect="1"/>
          </p:cNvPicPr>
          <p:nvPr/>
        </p:nvPicPr>
        <p:blipFill>
          <a:blip r:embed="rId3"/>
          <a:stretch>
            <a:fillRect/>
          </a:stretch>
        </p:blipFill>
        <p:spPr>
          <a:xfrm>
            <a:off x="6448424" y="1182102"/>
            <a:ext cx="4303687" cy="3255546"/>
          </a:xfrm>
          <a:prstGeom prst="rect">
            <a:avLst/>
          </a:prstGeom>
        </p:spPr>
      </p:pic>
    </p:spTree>
    <p:extLst>
      <p:ext uri="{BB962C8B-B14F-4D97-AF65-F5344CB8AC3E}">
        <p14:creationId xmlns:p14="http://schemas.microsoft.com/office/powerpoint/2010/main" val="3107798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19124"/>
            <a:ext cx="9905999" cy="5534025"/>
          </a:xfrm>
        </p:spPr>
        <p:txBody>
          <a:bodyPr/>
          <a:lstStyle/>
          <a:p>
            <a:pPr marL="0" indent="0">
              <a:buNone/>
            </a:pPr>
            <a:r>
              <a:rPr lang="en-US" dirty="0" smtClean="0"/>
              <a:t>Below </a:t>
            </a:r>
            <a:r>
              <a:rPr lang="en-US" dirty="0"/>
              <a:t>are the few positively correlated variable with the target </a:t>
            </a:r>
            <a:r>
              <a:rPr lang="en-US" dirty="0" smtClean="0"/>
              <a:t>variable</a:t>
            </a:r>
          </a:p>
          <a:p>
            <a:pPr marL="0" indent="0">
              <a:buNone/>
            </a:pPr>
            <a:endParaRPr lang="en-IN" dirty="0"/>
          </a:p>
        </p:txBody>
      </p:sp>
      <p:pic>
        <p:nvPicPr>
          <p:cNvPr id="2049" name="Picture 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700" y="1123950"/>
            <a:ext cx="308610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2575" y="1123950"/>
            <a:ext cx="2970213" cy="2095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2575" y="3381373"/>
            <a:ext cx="2970213" cy="19415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2375" y="1114426"/>
            <a:ext cx="2876550" cy="210502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2375" y="3381373"/>
            <a:ext cx="2876550" cy="1952625"/>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7700" y="3381373"/>
            <a:ext cx="3091656" cy="1952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9"/>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95779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47700"/>
            <a:ext cx="9905999" cy="5410200"/>
          </a:xfrm>
        </p:spPr>
        <p:txBody>
          <a:bodyPr/>
          <a:lstStyle/>
          <a:p>
            <a:pPr marL="0" indent="0">
              <a:buNone/>
            </a:pPr>
            <a:r>
              <a:rPr lang="en-IN" dirty="0" smtClean="0"/>
              <a:t>Continued …</a:t>
            </a:r>
          </a:p>
          <a:p>
            <a:pPr marL="0" indent="0">
              <a:buNone/>
            </a:pPr>
            <a:endParaRPr lang="en-IN" dirty="0"/>
          </a:p>
        </p:txBody>
      </p:sp>
      <p:pic>
        <p:nvPicPr>
          <p:cNvPr id="4" name="Picture 3"/>
          <p:cNvPicPr>
            <a:picLocks noChangeAspect="1"/>
          </p:cNvPicPr>
          <p:nvPr/>
        </p:nvPicPr>
        <p:blipFill>
          <a:blip r:embed="rId2"/>
          <a:stretch>
            <a:fillRect/>
          </a:stretch>
        </p:blipFill>
        <p:spPr>
          <a:xfrm>
            <a:off x="1285369" y="1276651"/>
            <a:ext cx="2877561" cy="1847248"/>
          </a:xfrm>
          <a:prstGeom prst="rect">
            <a:avLst/>
          </a:prstGeom>
        </p:spPr>
      </p:pic>
      <p:pic>
        <p:nvPicPr>
          <p:cNvPr id="5" name="Picture 4"/>
          <p:cNvPicPr>
            <a:picLocks noChangeAspect="1"/>
          </p:cNvPicPr>
          <p:nvPr/>
        </p:nvPicPr>
        <p:blipFill>
          <a:blip r:embed="rId3"/>
          <a:stretch>
            <a:fillRect/>
          </a:stretch>
        </p:blipFill>
        <p:spPr>
          <a:xfrm>
            <a:off x="4518458" y="1276652"/>
            <a:ext cx="3053917" cy="1847248"/>
          </a:xfrm>
          <a:prstGeom prst="rect">
            <a:avLst/>
          </a:prstGeom>
        </p:spPr>
      </p:pic>
      <p:pic>
        <p:nvPicPr>
          <p:cNvPr id="6" name="Picture 5"/>
          <p:cNvPicPr>
            <a:picLocks noChangeAspect="1"/>
          </p:cNvPicPr>
          <p:nvPr/>
        </p:nvPicPr>
        <p:blipFill>
          <a:blip r:embed="rId4"/>
          <a:stretch>
            <a:fillRect/>
          </a:stretch>
        </p:blipFill>
        <p:spPr>
          <a:xfrm>
            <a:off x="1285369" y="3492921"/>
            <a:ext cx="2877561" cy="2005758"/>
          </a:xfrm>
          <a:prstGeom prst="rect">
            <a:avLst/>
          </a:prstGeom>
        </p:spPr>
      </p:pic>
      <p:pic>
        <p:nvPicPr>
          <p:cNvPr id="7" name="Picture 6"/>
          <p:cNvPicPr>
            <a:picLocks noChangeAspect="1"/>
          </p:cNvPicPr>
          <p:nvPr/>
        </p:nvPicPr>
        <p:blipFill>
          <a:blip r:embed="rId5"/>
          <a:stretch>
            <a:fillRect/>
          </a:stretch>
        </p:blipFill>
        <p:spPr>
          <a:xfrm>
            <a:off x="4518458" y="3492921"/>
            <a:ext cx="3060457" cy="2005758"/>
          </a:xfrm>
          <a:prstGeom prst="rect">
            <a:avLst/>
          </a:prstGeom>
        </p:spPr>
      </p:pic>
    </p:spTree>
    <p:extLst>
      <p:ext uri="{BB962C8B-B14F-4D97-AF65-F5344CB8AC3E}">
        <p14:creationId xmlns:p14="http://schemas.microsoft.com/office/powerpoint/2010/main" val="2214866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Table of contents</a:t>
            </a:r>
            <a:endParaRPr lang="en-IN" dirty="0"/>
          </a:p>
        </p:txBody>
      </p:sp>
      <p:sp>
        <p:nvSpPr>
          <p:cNvPr id="3" name="Content Placeholder 2"/>
          <p:cNvSpPr>
            <a:spLocks noGrp="1"/>
          </p:cNvSpPr>
          <p:nvPr>
            <p:ph idx="1"/>
          </p:nvPr>
        </p:nvSpPr>
        <p:spPr/>
        <p:txBody>
          <a:bodyPr>
            <a:normAutofit fontScale="92500" lnSpcReduction="10000"/>
          </a:bodyPr>
          <a:lstStyle/>
          <a:p>
            <a:r>
              <a:rPr lang="en-US" dirty="0"/>
              <a:t>Introduction</a:t>
            </a:r>
          </a:p>
          <a:p>
            <a:r>
              <a:rPr lang="en-US" dirty="0"/>
              <a:t>Analytical Problem Framing</a:t>
            </a:r>
          </a:p>
          <a:p>
            <a:r>
              <a:rPr lang="en-US" dirty="0"/>
              <a:t>Data Analysis</a:t>
            </a:r>
          </a:p>
          <a:p>
            <a:r>
              <a:rPr lang="en-US" dirty="0"/>
              <a:t>Assumptions</a:t>
            </a:r>
          </a:p>
          <a:p>
            <a:r>
              <a:rPr lang="en-US" dirty="0"/>
              <a:t>Machine Learning Models</a:t>
            </a:r>
          </a:p>
          <a:p>
            <a:r>
              <a:rPr lang="en-US" dirty="0"/>
              <a:t>Results and Conclusion</a:t>
            </a:r>
          </a:p>
          <a:p>
            <a:r>
              <a:rPr lang="en-US" dirty="0"/>
              <a:t>Limitations and Scope for Future Work</a:t>
            </a:r>
          </a:p>
          <a:p>
            <a:endParaRPr lang="en-IN" dirty="0"/>
          </a:p>
        </p:txBody>
      </p:sp>
    </p:spTree>
    <p:extLst>
      <p:ext uri="{BB962C8B-B14F-4D97-AF65-F5344CB8AC3E}">
        <p14:creationId xmlns:p14="http://schemas.microsoft.com/office/powerpoint/2010/main" val="453587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504825"/>
            <a:ext cx="9905999" cy="5715000"/>
          </a:xfrm>
        </p:spPr>
        <p:txBody>
          <a:bodyPr/>
          <a:lstStyle/>
          <a:p>
            <a:pPr marL="0" indent="0">
              <a:buNone/>
            </a:pPr>
            <a:r>
              <a:rPr lang="en-IN" dirty="0" smtClean="0"/>
              <a:t>Now that we have visualized the variables that are correlated, </a:t>
            </a:r>
            <a:r>
              <a:rPr lang="en-IN" dirty="0"/>
              <a:t>w</a:t>
            </a:r>
            <a:r>
              <a:rPr lang="en-IN" dirty="0" smtClean="0"/>
              <a:t>e are encoding the categorical variables using ordinal encoder to proceed with further analysis</a:t>
            </a:r>
          </a:p>
          <a:p>
            <a:pPr marL="0" indent="0">
              <a:buNone/>
            </a:pPr>
            <a:r>
              <a:rPr lang="en-US" dirty="0"/>
              <a:t>To determine the multi-collinearity, I’m using heat map from </a:t>
            </a:r>
            <a:r>
              <a:rPr lang="en-US" dirty="0" err="1"/>
              <a:t>seaborn</a:t>
            </a:r>
            <a:r>
              <a:rPr lang="en-US" dirty="0"/>
              <a:t> library to visualize the same</a:t>
            </a:r>
            <a:endParaRPr lang="en-IN" dirty="0"/>
          </a:p>
        </p:txBody>
      </p:sp>
      <p:pic>
        <p:nvPicPr>
          <p:cNvPr id="4" name="Picture 3"/>
          <p:cNvPicPr>
            <a:picLocks noChangeAspect="1"/>
          </p:cNvPicPr>
          <p:nvPr/>
        </p:nvPicPr>
        <p:blipFill>
          <a:blip r:embed="rId2"/>
          <a:stretch>
            <a:fillRect/>
          </a:stretch>
        </p:blipFill>
        <p:spPr>
          <a:xfrm>
            <a:off x="4021186" y="2080243"/>
            <a:ext cx="5294263" cy="3932881"/>
          </a:xfrm>
          <a:prstGeom prst="rect">
            <a:avLst/>
          </a:prstGeom>
        </p:spPr>
      </p:pic>
    </p:spTree>
    <p:extLst>
      <p:ext uri="{BB962C8B-B14F-4D97-AF65-F5344CB8AC3E}">
        <p14:creationId xmlns:p14="http://schemas.microsoft.com/office/powerpoint/2010/main" val="880865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1887" y="561975"/>
            <a:ext cx="9905999" cy="5553075"/>
          </a:xfrm>
        </p:spPr>
        <p:txBody>
          <a:bodyPr/>
          <a:lstStyle/>
          <a:p>
            <a:pPr marL="0" indent="0">
              <a:buNone/>
            </a:pPr>
            <a:r>
              <a:rPr lang="en-US" dirty="0"/>
              <a:t>Checking for outliers in the dataset </a:t>
            </a:r>
            <a:r>
              <a:rPr lang="en-US" dirty="0" smtClean="0"/>
              <a:t>using </a:t>
            </a:r>
            <a:r>
              <a:rPr lang="en-US" dirty="0"/>
              <a:t>the boxplot </a:t>
            </a:r>
            <a:r>
              <a:rPr lang="en-US" dirty="0" smtClean="0"/>
              <a:t>method</a:t>
            </a:r>
          </a:p>
          <a:p>
            <a:pPr marL="0" indent="0">
              <a:buNone/>
            </a:pPr>
            <a:endParaRPr lang="en-IN" dirty="0"/>
          </a:p>
        </p:txBody>
      </p:sp>
      <p:pic>
        <p:nvPicPr>
          <p:cNvPr id="4" name="Picture 3"/>
          <p:cNvPicPr>
            <a:picLocks noChangeAspect="1"/>
          </p:cNvPicPr>
          <p:nvPr/>
        </p:nvPicPr>
        <p:blipFill>
          <a:blip r:embed="rId2"/>
          <a:stretch>
            <a:fillRect/>
          </a:stretch>
        </p:blipFill>
        <p:spPr>
          <a:xfrm>
            <a:off x="1230363" y="1129842"/>
            <a:ext cx="4579887" cy="4699458"/>
          </a:xfrm>
          <a:prstGeom prst="rect">
            <a:avLst/>
          </a:prstGeom>
        </p:spPr>
      </p:pic>
      <p:pic>
        <p:nvPicPr>
          <p:cNvPr id="5" name="Picture 4"/>
          <p:cNvPicPr>
            <a:picLocks noChangeAspect="1"/>
          </p:cNvPicPr>
          <p:nvPr/>
        </p:nvPicPr>
        <p:blipFill>
          <a:blip r:embed="rId3"/>
          <a:stretch>
            <a:fillRect/>
          </a:stretch>
        </p:blipFill>
        <p:spPr>
          <a:xfrm>
            <a:off x="6214268" y="1129842"/>
            <a:ext cx="4419600" cy="4699458"/>
          </a:xfrm>
          <a:prstGeom prst="rect">
            <a:avLst/>
          </a:prstGeom>
        </p:spPr>
      </p:pic>
    </p:spTree>
    <p:extLst>
      <p:ext uri="{BB962C8B-B14F-4D97-AF65-F5344CB8AC3E}">
        <p14:creationId xmlns:p14="http://schemas.microsoft.com/office/powerpoint/2010/main" val="500086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09600"/>
            <a:ext cx="9905999" cy="5553075"/>
          </a:xfrm>
        </p:spPr>
        <p:txBody>
          <a:bodyPr/>
          <a:lstStyle/>
          <a:p>
            <a:pPr marL="0" indent="0">
              <a:buNone/>
            </a:pPr>
            <a:r>
              <a:rPr lang="en-IN" dirty="0" smtClean="0"/>
              <a:t>Continued…</a:t>
            </a:r>
          </a:p>
          <a:p>
            <a:pPr marL="0" indent="0">
              <a:buNone/>
            </a:pPr>
            <a:endParaRPr lang="en-IN" dirty="0"/>
          </a:p>
        </p:txBody>
      </p:sp>
      <p:pic>
        <p:nvPicPr>
          <p:cNvPr id="4" name="Picture 3"/>
          <p:cNvPicPr>
            <a:picLocks noChangeAspect="1"/>
          </p:cNvPicPr>
          <p:nvPr/>
        </p:nvPicPr>
        <p:blipFill>
          <a:blip r:embed="rId2"/>
          <a:stretch>
            <a:fillRect/>
          </a:stretch>
        </p:blipFill>
        <p:spPr>
          <a:xfrm>
            <a:off x="1242561" y="1133303"/>
            <a:ext cx="4434339" cy="4619797"/>
          </a:xfrm>
          <a:prstGeom prst="rect">
            <a:avLst/>
          </a:prstGeom>
        </p:spPr>
      </p:pic>
      <p:pic>
        <p:nvPicPr>
          <p:cNvPr id="5" name="Picture 4"/>
          <p:cNvPicPr>
            <a:picLocks noChangeAspect="1"/>
          </p:cNvPicPr>
          <p:nvPr/>
        </p:nvPicPr>
        <p:blipFill>
          <a:blip r:embed="rId3"/>
          <a:stretch>
            <a:fillRect/>
          </a:stretch>
        </p:blipFill>
        <p:spPr>
          <a:xfrm>
            <a:off x="6094411" y="1133303"/>
            <a:ext cx="4824484" cy="2200847"/>
          </a:xfrm>
          <a:prstGeom prst="rect">
            <a:avLst/>
          </a:prstGeom>
        </p:spPr>
      </p:pic>
      <p:pic>
        <p:nvPicPr>
          <p:cNvPr id="6" name="Picture 5"/>
          <p:cNvPicPr>
            <a:picLocks noChangeAspect="1"/>
          </p:cNvPicPr>
          <p:nvPr/>
        </p:nvPicPr>
        <p:blipFill>
          <a:blip r:embed="rId4"/>
          <a:stretch>
            <a:fillRect/>
          </a:stretch>
        </p:blipFill>
        <p:spPr>
          <a:xfrm>
            <a:off x="6094411" y="3333271"/>
            <a:ext cx="4824484" cy="2419829"/>
          </a:xfrm>
          <a:prstGeom prst="rect">
            <a:avLst/>
          </a:prstGeom>
        </p:spPr>
      </p:pic>
    </p:spTree>
    <p:extLst>
      <p:ext uri="{BB962C8B-B14F-4D97-AF65-F5344CB8AC3E}">
        <p14:creationId xmlns:p14="http://schemas.microsoft.com/office/powerpoint/2010/main" val="3592787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590550"/>
            <a:ext cx="9905999" cy="5553075"/>
          </a:xfrm>
        </p:spPr>
        <p:txBody>
          <a:bodyPr/>
          <a:lstStyle/>
          <a:p>
            <a:r>
              <a:rPr lang="en-US" dirty="0"/>
              <a:t>The previous slide clearly implies that lot of variables has outliers in the data  and we can remove them using the statistics.</a:t>
            </a:r>
          </a:p>
          <a:p>
            <a:r>
              <a:rPr lang="en-US" dirty="0"/>
              <a:t>First we find the p-value of each and every data point and we take only data with less </a:t>
            </a:r>
            <a:r>
              <a:rPr lang="en-US" dirty="0" smtClean="0"/>
              <a:t>than 3 p-value</a:t>
            </a:r>
            <a:r>
              <a:rPr lang="en-US" dirty="0"/>
              <a:t>.</a:t>
            </a:r>
          </a:p>
          <a:p>
            <a:r>
              <a:rPr lang="en-US" dirty="0"/>
              <a:t>It is assumed that close to 99.7% data lies between -3 to +3 standard deviation. We can consider the remaining data (0.03) to be outlier. </a:t>
            </a:r>
          </a:p>
          <a:p>
            <a:r>
              <a:rPr lang="en-US" dirty="0"/>
              <a:t>Therefore using the z-score method, I’m taking the data within the range of </a:t>
            </a:r>
            <a:r>
              <a:rPr lang="en-US" dirty="0" smtClean="0"/>
              <a:t>-3 </a:t>
            </a:r>
            <a:r>
              <a:rPr lang="en-US" dirty="0"/>
              <a:t>to </a:t>
            </a:r>
            <a:r>
              <a:rPr lang="en-US" dirty="0" smtClean="0"/>
              <a:t>+3 </a:t>
            </a:r>
            <a:r>
              <a:rPr lang="en-US" dirty="0"/>
              <a:t>standard deviation to control the outlier</a:t>
            </a:r>
            <a:r>
              <a:rPr lang="en-US" dirty="0" smtClean="0"/>
              <a:t>.</a:t>
            </a:r>
          </a:p>
          <a:p>
            <a:endParaRPr lang="en-US" dirty="0"/>
          </a:p>
          <a:p>
            <a:pPr marL="0" indent="0">
              <a:buNone/>
            </a:pPr>
            <a:endParaRPr lang="en-IN" dirty="0"/>
          </a:p>
        </p:txBody>
      </p:sp>
      <p:pic>
        <p:nvPicPr>
          <p:cNvPr id="4" name="Picture 3"/>
          <p:cNvPicPr>
            <a:picLocks noChangeAspect="1"/>
          </p:cNvPicPr>
          <p:nvPr/>
        </p:nvPicPr>
        <p:blipFill>
          <a:blip r:embed="rId2"/>
          <a:stretch>
            <a:fillRect/>
          </a:stretch>
        </p:blipFill>
        <p:spPr>
          <a:xfrm>
            <a:off x="7673956" y="4156787"/>
            <a:ext cx="2736869" cy="1986838"/>
          </a:xfrm>
          <a:prstGeom prst="rect">
            <a:avLst/>
          </a:prstGeom>
        </p:spPr>
      </p:pic>
    </p:spTree>
    <p:extLst>
      <p:ext uri="{BB962C8B-B14F-4D97-AF65-F5344CB8AC3E}">
        <p14:creationId xmlns:p14="http://schemas.microsoft.com/office/powerpoint/2010/main" val="3688552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590550"/>
            <a:ext cx="9905999" cy="5619750"/>
          </a:xfrm>
        </p:spPr>
        <p:txBody>
          <a:bodyPr/>
          <a:lstStyle/>
          <a:p>
            <a:pPr marL="0" indent="0">
              <a:buNone/>
            </a:pPr>
            <a:r>
              <a:rPr lang="en-US" dirty="0"/>
              <a:t>Checking for skewness in the dataset using the distribution plot from a </a:t>
            </a:r>
            <a:r>
              <a:rPr lang="en-US" dirty="0" err="1"/>
              <a:t>seaborn</a:t>
            </a:r>
            <a:r>
              <a:rPr lang="en-US" dirty="0"/>
              <a:t> </a:t>
            </a:r>
            <a:r>
              <a:rPr lang="en-US" dirty="0" smtClean="0"/>
              <a:t>library</a:t>
            </a:r>
          </a:p>
          <a:p>
            <a:pPr marL="0" indent="0">
              <a:buNone/>
            </a:pPr>
            <a:endParaRPr lang="en-US" dirty="0"/>
          </a:p>
          <a:p>
            <a:endParaRPr lang="en-IN" dirty="0"/>
          </a:p>
        </p:txBody>
      </p:sp>
      <p:pic>
        <p:nvPicPr>
          <p:cNvPr id="3073" name="Picture 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963" y="1466850"/>
            <a:ext cx="4624387" cy="35242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5687" y="1303337"/>
            <a:ext cx="4624387" cy="47736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4"/>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Bookman Old Style" panose="02050604050505020204" pitchFamily="18" charset="0"/>
                <a:ea typeface="Calibri" panose="020F0502020204030204" pitchFamily="34" charset="0"/>
                <a:cs typeface="Times New Roman" panose="02020603050405020304" pitchFamily="18" charset="0"/>
              </a:rPr>
              <a:t>Checking for the data distribution using distribution plot from Seaborn library to check and control skewness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15892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590550"/>
            <a:ext cx="9905999" cy="5591175"/>
          </a:xfrm>
        </p:spPr>
        <p:txBody>
          <a:bodyPr/>
          <a:lstStyle/>
          <a:p>
            <a:pPr marL="0" indent="0">
              <a:buNone/>
            </a:pPr>
            <a:r>
              <a:rPr lang="en-IN" dirty="0" smtClean="0"/>
              <a:t>Continued…</a:t>
            </a:r>
          </a:p>
          <a:p>
            <a:pPr marL="0" indent="0">
              <a:buNone/>
            </a:pPr>
            <a:endParaRPr lang="en-IN" dirty="0"/>
          </a:p>
        </p:txBody>
      </p:sp>
      <p:pic>
        <p:nvPicPr>
          <p:cNvPr id="4" name="Picture 3"/>
          <p:cNvPicPr>
            <a:picLocks noChangeAspect="1"/>
          </p:cNvPicPr>
          <p:nvPr/>
        </p:nvPicPr>
        <p:blipFill>
          <a:blip r:embed="rId2"/>
          <a:stretch>
            <a:fillRect/>
          </a:stretch>
        </p:blipFill>
        <p:spPr>
          <a:xfrm>
            <a:off x="1249412" y="1177119"/>
            <a:ext cx="4437013" cy="4652181"/>
          </a:xfrm>
          <a:prstGeom prst="rect">
            <a:avLst/>
          </a:prstGeom>
        </p:spPr>
      </p:pic>
      <p:pic>
        <p:nvPicPr>
          <p:cNvPr id="5" name="Picture 4"/>
          <p:cNvPicPr>
            <a:picLocks noChangeAspect="1"/>
          </p:cNvPicPr>
          <p:nvPr/>
        </p:nvPicPr>
        <p:blipFill>
          <a:blip r:embed="rId3"/>
          <a:stretch>
            <a:fillRect/>
          </a:stretch>
        </p:blipFill>
        <p:spPr>
          <a:xfrm>
            <a:off x="6024662" y="1177119"/>
            <a:ext cx="4433788" cy="4652181"/>
          </a:xfrm>
          <a:prstGeom prst="rect">
            <a:avLst/>
          </a:prstGeom>
        </p:spPr>
      </p:pic>
    </p:spTree>
    <p:extLst>
      <p:ext uri="{BB962C8B-B14F-4D97-AF65-F5344CB8AC3E}">
        <p14:creationId xmlns:p14="http://schemas.microsoft.com/office/powerpoint/2010/main" val="3871163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571500"/>
            <a:ext cx="9905999" cy="5534025"/>
          </a:xfrm>
        </p:spPr>
        <p:txBody>
          <a:bodyPr/>
          <a:lstStyle/>
          <a:p>
            <a:pPr marL="0" indent="0">
              <a:buNone/>
            </a:pPr>
            <a:r>
              <a:rPr lang="en-IN" dirty="0" smtClean="0"/>
              <a:t>Continued…</a:t>
            </a:r>
          </a:p>
          <a:p>
            <a:pPr marL="0" indent="0">
              <a:buNone/>
            </a:pPr>
            <a:endParaRPr lang="en-IN" dirty="0"/>
          </a:p>
        </p:txBody>
      </p:sp>
      <p:pic>
        <p:nvPicPr>
          <p:cNvPr id="4" name="Picture 3"/>
          <p:cNvPicPr>
            <a:picLocks noChangeAspect="1"/>
          </p:cNvPicPr>
          <p:nvPr/>
        </p:nvPicPr>
        <p:blipFill>
          <a:blip r:embed="rId2"/>
          <a:stretch>
            <a:fillRect/>
          </a:stretch>
        </p:blipFill>
        <p:spPr>
          <a:xfrm>
            <a:off x="1258937" y="1187017"/>
            <a:ext cx="4294138" cy="4724809"/>
          </a:xfrm>
          <a:prstGeom prst="rect">
            <a:avLst/>
          </a:prstGeom>
        </p:spPr>
      </p:pic>
      <p:pic>
        <p:nvPicPr>
          <p:cNvPr id="5" name="Picture 4"/>
          <p:cNvPicPr>
            <a:picLocks noChangeAspect="1"/>
          </p:cNvPicPr>
          <p:nvPr/>
        </p:nvPicPr>
        <p:blipFill>
          <a:blip r:embed="rId3"/>
          <a:stretch>
            <a:fillRect/>
          </a:stretch>
        </p:blipFill>
        <p:spPr>
          <a:xfrm>
            <a:off x="5964287" y="1187018"/>
            <a:ext cx="4294138" cy="4724809"/>
          </a:xfrm>
          <a:prstGeom prst="rect">
            <a:avLst/>
          </a:prstGeom>
        </p:spPr>
      </p:pic>
    </p:spTree>
    <p:extLst>
      <p:ext uri="{BB962C8B-B14F-4D97-AF65-F5344CB8AC3E}">
        <p14:creationId xmlns:p14="http://schemas.microsoft.com/office/powerpoint/2010/main" val="340720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47700"/>
            <a:ext cx="9905999" cy="5495925"/>
          </a:xfrm>
        </p:spPr>
        <p:txBody>
          <a:bodyPr/>
          <a:lstStyle/>
          <a:p>
            <a:pPr marL="0" indent="0">
              <a:buNone/>
            </a:pPr>
            <a:r>
              <a:rPr lang="en-IN" dirty="0" smtClean="0"/>
              <a:t>Continued…</a:t>
            </a:r>
          </a:p>
          <a:p>
            <a:pPr marL="0" indent="0">
              <a:buNone/>
            </a:pPr>
            <a:endParaRPr lang="en-IN" dirty="0"/>
          </a:p>
        </p:txBody>
      </p:sp>
      <p:pic>
        <p:nvPicPr>
          <p:cNvPr id="4" name="Picture 3"/>
          <p:cNvPicPr>
            <a:picLocks noChangeAspect="1"/>
          </p:cNvPicPr>
          <p:nvPr/>
        </p:nvPicPr>
        <p:blipFill>
          <a:blip r:embed="rId2"/>
          <a:stretch>
            <a:fillRect/>
          </a:stretch>
        </p:blipFill>
        <p:spPr>
          <a:xfrm>
            <a:off x="1230362" y="1286477"/>
            <a:ext cx="4456063" cy="4361848"/>
          </a:xfrm>
          <a:prstGeom prst="rect">
            <a:avLst/>
          </a:prstGeom>
        </p:spPr>
      </p:pic>
      <p:pic>
        <p:nvPicPr>
          <p:cNvPr id="5" name="Picture 4"/>
          <p:cNvPicPr>
            <a:picLocks noChangeAspect="1"/>
          </p:cNvPicPr>
          <p:nvPr/>
        </p:nvPicPr>
        <p:blipFill>
          <a:blip r:embed="rId3"/>
          <a:stretch>
            <a:fillRect/>
          </a:stretch>
        </p:blipFill>
        <p:spPr>
          <a:xfrm>
            <a:off x="6138886" y="1286477"/>
            <a:ext cx="4456063" cy="3572566"/>
          </a:xfrm>
          <a:prstGeom prst="rect">
            <a:avLst/>
          </a:prstGeom>
        </p:spPr>
      </p:pic>
    </p:spTree>
    <p:extLst>
      <p:ext uri="{BB962C8B-B14F-4D97-AF65-F5344CB8AC3E}">
        <p14:creationId xmlns:p14="http://schemas.microsoft.com/office/powerpoint/2010/main" val="3111546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581025"/>
            <a:ext cx="9905999" cy="5314950"/>
          </a:xfrm>
        </p:spPr>
        <p:txBody>
          <a:bodyPr>
            <a:normAutofit/>
          </a:bodyPr>
          <a:lstStyle/>
          <a:p>
            <a:r>
              <a:rPr lang="en-US" dirty="0"/>
              <a:t>From the previous slides, we can clearly see that there are few ordinal variables, few </a:t>
            </a:r>
            <a:r>
              <a:rPr lang="en-US" dirty="0" smtClean="0"/>
              <a:t>continuous variables </a:t>
            </a:r>
            <a:r>
              <a:rPr lang="en-US" dirty="0"/>
              <a:t>and most part with </a:t>
            </a:r>
            <a:r>
              <a:rPr lang="en-US" dirty="0" smtClean="0"/>
              <a:t>categorical variables.</a:t>
            </a:r>
            <a:endParaRPr lang="en-US" dirty="0"/>
          </a:p>
          <a:p>
            <a:r>
              <a:rPr lang="en-US" dirty="0"/>
              <a:t>In order to be a good dataset, we assume that all the continuous variables follow normal distribution. However I can see that the continuous columns are skewed and we will have to control skewness to make data follow normal distribution.</a:t>
            </a:r>
          </a:p>
          <a:p>
            <a:r>
              <a:rPr lang="en-US" dirty="0"/>
              <a:t>It is considered that the skewness co-efficient within the range of -0.5 to +0.5 is acceptable. Proceeding with the same assumption to get the skewness under control.</a:t>
            </a:r>
          </a:p>
          <a:p>
            <a:r>
              <a:rPr lang="en-US" dirty="0"/>
              <a:t>In order to perform the same we are using power transformation using ‘yeo-</a:t>
            </a:r>
            <a:r>
              <a:rPr lang="en-US" dirty="0" err="1"/>
              <a:t>johnson</a:t>
            </a:r>
            <a:r>
              <a:rPr lang="en-US" dirty="0"/>
              <a:t>’ method </a:t>
            </a:r>
            <a:r>
              <a:rPr lang="en-US" dirty="0" smtClean="0"/>
              <a:t>on </a:t>
            </a:r>
            <a:r>
              <a:rPr lang="en-US" dirty="0"/>
              <a:t>the entire dataset excluding the target variable</a:t>
            </a:r>
            <a:endParaRPr lang="en-IN" dirty="0"/>
          </a:p>
        </p:txBody>
      </p:sp>
    </p:spTree>
    <p:extLst>
      <p:ext uri="{BB962C8B-B14F-4D97-AF65-F5344CB8AC3E}">
        <p14:creationId xmlns:p14="http://schemas.microsoft.com/office/powerpoint/2010/main" val="4211538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590550"/>
            <a:ext cx="9905999" cy="5514975"/>
          </a:xfrm>
        </p:spPr>
        <p:txBody>
          <a:bodyPr>
            <a:normAutofit fontScale="85000" lnSpcReduction="20000"/>
          </a:bodyPr>
          <a:lstStyle/>
          <a:p>
            <a:pPr marL="0" indent="0">
              <a:buNone/>
            </a:pPr>
            <a:r>
              <a:rPr lang="en-US" dirty="0"/>
              <a:t>Most of the skewness are under control except </a:t>
            </a:r>
            <a:r>
              <a:rPr lang="en-US" dirty="0" smtClean="0"/>
              <a:t>few.</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a:t> </a:t>
            </a:r>
            <a:endParaRPr lang="en-US" dirty="0" smtClean="0"/>
          </a:p>
          <a:p>
            <a:pPr marL="0" indent="0">
              <a:buNone/>
            </a:pPr>
            <a:r>
              <a:rPr lang="en-US" dirty="0" smtClean="0"/>
              <a:t>Therefore </a:t>
            </a:r>
            <a:r>
              <a:rPr lang="en-US" dirty="0"/>
              <a:t>we are removing the variables like '</a:t>
            </a:r>
            <a:r>
              <a:rPr lang="en-US" dirty="0" err="1"/>
              <a:t>MiscVal</a:t>
            </a:r>
            <a:r>
              <a:rPr lang="en-US" dirty="0"/>
              <a:t>', '</a:t>
            </a:r>
            <a:r>
              <a:rPr lang="en-US" dirty="0" err="1"/>
              <a:t>PoolArea</a:t>
            </a:r>
            <a:r>
              <a:rPr lang="en-US" dirty="0"/>
              <a:t>', '</a:t>
            </a:r>
            <a:r>
              <a:rPr lang="en-US" dirty="0" err="1"/>
              <a:t>ScreenPorch</a:t>
            </a:r>
            <a:r>
              <a:rPr lang="en-US" dirty="0"/>
              <a:t>', '3SsnPorch', '</a:t>
            </a:r>
            <a:r>
              <a:rPr lang="en-US" dirty="0" err="1"/>
              <a:t>EnclosedPorch</a:t>
            </a:r>
            <a:r>
              <a:rPr lang="en-US" dirty="0"/>
              <a:t>', 'BsmtFinSF2' and 'Exterior2nd‘. And proceeding with building the model.</a:t>
            </a:r>
          </a:p>
          <a:p>
            <a:pPr marL="0" indent="0">
              <a:buNone/>
            </a:pPr>
            <a:endParaRPr lang="en-US" dirty="0" smtClean="0"/>
          </a:p>
        </p:txBody>
      </p:sp>
      <p:pic>
        <p:nvPicPr>
          <p:cNvPr id="4" name="Picture 3"/>
          <p:cNvPicPr>
            <a:picLocks noChangeAspect="1"/>
          </p:cNvPicPr>
          <p:nvPr/>
        </p:nvPicPr>
        <p:blipFill>
          <a:blip r:embed="rId2"/>
          <a:stretch>
            <a:fillRect/>
          </a:stretch>
        </p:blipFill>
        <p:spPr>
          <a:xfrm>
            <a:off x="1296828" y="957070"/>
            <a:ext cx="2206943" cy="4419983"/>
          </a:xfrm>
          <a:prstGeom prst="rect">
            <a:avLst/>
          </a:prstGeom>
        </p:spPr>
      </p:pic>
      <p:pic>
        <p:nvPicPr>
          <p:cNvPr id="5" name="Picture 4"/>
          <p:cNvPicPr>
            <a:picLocks noChangeAspect="1"/>
          </p:cNvPicPr>
          <p:nvPr/>
        </p:nvPicPr>
        <p:blipFill>
          <a:blip r:embed="rId3"/>
          <a:stretch>
            <a:fillRect/>
          </a:stretch>
        </p:blipFill>
        <p:spPr>
          <a:xfrm>
            <a:off x="3659187" y="957070"/>
            <a:ext cx="2182557" cy="4419983"/>
          </a:xfrm>
          <a:prstGeom prst="rect">
            <a:avLst/>
          </a:prstGeom>
        </p:spPr>
      </p:pic>
    </p:spTree>
    <p:extLst>
      <p:ext uri="{BB962C8B-B14F-4D97-AF65-F5344CB8AC3E}">
        <p14:creationId xmlns:p14="http://schemas.microsoft.com/office/powerpoint/2010/main" val="2248155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a:t>
            </a:r>
            <a:endParaRPr lang="en-IN" dirty="0"/>
          </a:p>
        </p:txBody>
      </p:sp>
      <p:sp>
        <p:nvSpPr>
          <p:cNvPr id="3" name="Content Placeholder 2"/>
          <p:cNvSpPr>
            <a:spLocks noGrp="1"/>
          </p:cNvSpPr>
          <p:nvPr>
            <p:ph idx="1"/>
          </p:nvPr>
        </p:nvSpPr>
        <p:spPr/>
        <p:txBody>
          <a:bodyPr>
            <a:normAutofit fontScale="70000" lnSpcReduction="20000"/>
          </a:bodyPr>
          <a:lstStyle/>
          <a:p>
            <a:r>
              <a:rPr lang="en-US" dirty="0"/>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 </a:t>
            </a:r>
            <a:endParaRPr lang="en-US" dirty="0" smtClean="0"/>
          </a:p>
          <a:p>
            <a:r>
              <a:rPr lang="en-US" dirty="0"/>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a:t>
            </a:r>
            <a:endParaRPr lang="en-IN" dirty="0" smtClean="0"/>
          </a:p>
          <a:p>
            <a:r>
              <a:rPr lang="en-US" dirty="0"/>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a:t>
            </a:r>
          </a:p>
          <a:p>
            <a:pPr marL="0" indent="0">
              <a:buNone/>
            </a:pPr>
            <a:r>
              <a:rPr lang="en-US" dirty="0"/>
              <a:t>	</a:t>
            </a:r>
            <a:r>
              <a:rPr lang="en-US" dirty="0" smtClean="0"/>
              <a:t>Which </a:t>
            </a:r>
            <a:r>
              <a:rPr lang="en-US" dirty="0"/>
              <a:t>variables are important to predict the price of variable?</a:t>
            </a:r>
          </a:p>
          <a:p>
            <a:pPr marL="0" indent="0">
              <a:buNone/>
            </a:pPr>
            <a:r>
              <a:rPr lang="en-US" dirty="0" smtClean="0"/>
              <a:t>	How </a:t>
            </a:r>
            <a:r>
              <a:rPr lang="en-US" dirty="0"/>
              <a:t>do these variables describe the price of the house?</a:t>
            </a:r>
          </a:p>
          <a:p>
            <a:endParaRPr lang="en-US" dirty="0" smtClean="0"/>
          </a:p>
        </p:txBody>
      </p:sp>
    </p:spTree>
    <p:extLst>
      <p:ext uri="{BB962C8B-B14F-4D97-AF65-F5344CB8AC3E}">
        <p14:creationId xmlns:p14="http://schemas.microsoft.com/office/powerpoint/2010/main" val="289692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Assumptions	</a:t>
            </a:r>
            <a:endParaRPr lang="en-IN" dirty="0"/>
          </a:p>
        </p:txBody>
      </p:sp>
      <p:sp>
        <p:nvSpPr>
          <p:cNvPr id="3" name="Content Placeholder 2"/>
          <p:cNvSpPr>
            <a:spLocks noGrp="1"/>
          </p:cNvSpPr>
          <p:nvPr>
            <p:ph idx="1"/>
          </p:nvPr>
        </p:nvSpPr>
        <p:spPr/>
        <p:txBody>
          <a:bodyPr>
            <a:normAutofit lnSpcReduction="10000"/>
          </a:bodyPr>
          <a:lstStyle/>
          <a:p>
            <a:r>
              <a:rPr lang="en-IN" dirty="0" smtClean="0"/>
              <a:t>The uncontrollable skewness in few variables are due to presence of outliers in the dataset</a:t>
            </a:r>
          </a:p>
          <a:p>
            <a:r>
              <a:rPr lang="en-US" dirty="0"/>
              <a:t>We assume that all the variables follow normal distribution</a:t>
            </a:r>
          </a:p>
          <a:p>
            <a:r>
              <a:rPr lang="en-US" dirty="0"/>
              <a:t>The </a:t>
            </a:r>
            <a:r>
              <a:rPr lang="en-US" dirty="0" smtClean="0"/>
              <a:t>presence of little multi-collinearity </a:t>
            </a:r>
            <a:r>
              <a:rPr lang="en-US" dirty="0"/>
              <a:t>in the dataset will not affect the prediction.</a:t>
            </a:r>
          </a:p>
          <a:p>
            <a:r>
              <a:rPr lang="en-US" dirty="0"/>
              <a:t>Scaling the data in order to keep all the variables with in the desired numerical </a:t>
            </a:r>
            <a:r>
              <a:rPr lang="en-US" dirty="0" smtClean="0"/>
              <a:t>range</a:t>
            </a:r>
            <a:endParaRPr lang="en-US" dirty="0"/>
          </a:p>
          <a:p>
            <a:endParaRPr lang="en-IN" dirty="0"/>
          </a:p>
        </p:txBody>
      </p:sp>
    </p:spTree>
    <p:extLst>
      <p:ext uri="{BB962C8B-B14F-4D97-AF65-F5344CB8AC3E}">
        <p14:creationId xmlns:p14="http://schemas.microsoft.com/office/powerpoint/2010/main" val="4023770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09600"/>
            <a:ext cx="9905999" cy="5543550"/>
          </a:xfrm>
        </p:spPr>
        <p:txBody>
          <a:bodyPr>
            <a:normAutofit fontScale="92500" lnSpcReduction="20000"/>
          </a:bodyPr>
          <a:lstStyle/>
          <a:p>
            <a:r>
              <a:rPr lang="en-US" dirty="0"/>
              <a:t>Further, before build the model we will have to split the data to test and train. The best possible way to split the data is by finding the best random state to split and the benefit is that we can control over fitting up to certain extent before even building the model</a:t>
            </a:r>
            <a:r>
              <a:rPr lang="en-US" dirty="0" smtClean="0"/>
              <a:t>.</a:t>
            </a:r>
          </a:p>
          <a:p>
            <a:endParaRPr lang="en-US" dirty="0"/>
          </a:p>
          <a:p>
            <a:endParaRPr lang="en-US" dirty="0" smtClean="0"/>
          </a:p>
          <a:p>
            <a:endParaRPr lang="en-US" dirty="0"/>
          </a:p>
          <a:p>
            <a:endParaRPr lang="en-US" dirty="0" smtClean="0"/>
          </a:p>
          <a:p>
            <a:endParaRPr lang="en-US" dirty="0"/>
          </a:p>
          <a:p>
            <a:r>
              <a:rPr lang="en-US" dirty="0"/>
              <a:t>We are trying to match the accuracy score of the training data set and the test dataset, which ever split (random state) satisfies the condition (R2 score of training dataset = R2 score of testing dataset). We’ll take the same random state to split the dataset and build the model</a:t>
            </a:r>
            <a:r>
              <a:rPr lang="en-US" dirty="0" smtClean="0"/>
              <a:t>.</a:t>
            </a:r>
            <a:endParaRPr lang="en-US" dirty="0"/>
          </a:p>
        </p:txBody>
      </p:sp>
      <p:pic>
        <p:nvPicPr>
          <p:cNvPr id="4" name="Picture 3"/>
          <p:cNvPicPr>
            <a:picLocks noChangeAspect="1"/>
          </p:cNvPicPr>
          <p:nvPr/>
        </p:nvPicPr>
        <p:blipFill>
          <a:blip r:embed="rId2"/>
          <a:stretch>
            <a:fillRect/>
          </a:stretch>
        </p:blipFill>
        <p:spPr>
          <a:xfrm>
            <a:off x="1411337" y="2126257"/>
            <a:ext cx="5529406" cy="2140943"/>
          </a:xfrm>
          <a:prstGeom prst="rect">
            <a:avLst/>
          </a:prstGeom>
        </p:spPr>
      </p:pic>
    </p:spTree>
    <p:extLst>
      <p:ext uri="{BB962C8B-B14F-4D97-AF65-F5344CB8AC3E}">
        <p14:creationId xmlns:p14="http://schemas.microsoft.com/office/powerpoint/2010/main" val="194927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Machine learning models</a:t>
            </a:r>
            <a:endParaRPr lang="en-IN" dirty="0"/>
          </a:p>
        </p:txBody>
      </p:sp>
      <p:sp>
        <p:nvSpPr>
          <p:cNvPr id="3" name="Content Placeholder 2"/>
          <p:cNvSpPr>
            <a:spLocks noGrp="1"/>
          </p:cNvSpPr>
          <p:nvPr>
            <p:ph idx="1"/>
          </p:nvPr>
        </p:nvSpPr>
        <p:spPr/>
        <p:txBody>
          <a:bodyPr/>
          <a:lstStyle/>
          <a:p>
            <a:pPr marL="0" indent="0">
              <a:buNone/>
            </a:pPr>
            <a:r>
              <a:rPr lang="en-IN" dirty="0" smtClean="0"/>
              <a:t>Below are the details of the machine learning model used</a:t>
            </a:r>
          </a:p>
          <a:p>
            <a:pPr marL="0" indent="0">
              <a:buNone/>
            </a:pPr>
            <a:endParaRPr lang="en-IN" dirty="0" smtClean="0"/>
          </a:p>
          <a:p>
            <a:pPr marL="0" indent="0">
              <a:buNone/>
            </a:pP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191601583"/>
              </p:ext>
            </p:extLst>
          </p:nvPr>
        </p:nvGraphicFramePr>
        <p:xfrm>
          <a:off x="1419225" y="2962275"/>
          <a:ext cx="9010651" cy="2371725"/>
        </p:xfrm>
        <a:graphic>
          <a:graphicData uri="http://schemas.openxmlformats.org/drawingml/2006/table">
            <a:tbl>
              <a:tblPr>
                <a:tableStyleId>{5C22544A-7EE6-4342-B048-85BDC9FD1C3A}</a:tableStyleId>
              </a:tblPr>
              <a:tblGrid>
                <a:gridCol w="2605471"/>
                <a:gridCol w="1046576"/>
                <a:gridCol w="2191692"/>
                <a:gridCol w="2011601"/>
                <a:gridCol w="1155311"/>
              </a:tblGrid>
              <a:tr h="474345">
                <a:tc>
                  <a:txBody>
                    <a:bodyPr/>
                    <a:lstStyle/>
                    <a:p>
                      <a:pPr algn="l" fontAlgn="b"/>
                      <a:r>
                        <a:rPr lang="en-IN" sz="1400" b="1" u="none" strike="noStrike" dirty="0">
                          <a:effectLst/>
                        </a:rPr>
                        <a:t>Machine Learning Models</a:t>
                      </a:r>
                      <a:endParaRPr lang="en-IN" sz="1400" b="1" i="0" u="none" strike="noStrike" dirty="0">
                        <a:solidFill>
                          <a:srgbClr val="000000"/>
                        </a:solidFill>
                        <a:effectLst/>
                        <a:latin typeface="Bookman Old Style" panose="02050604050505020204" pitchFamily="18" charset="0"/>
                      </a:endParaRPr>
                    </a:p>
                  </a:txBody>
                  <a:tcPr marL="9525" marR="9525" marT="9525" marB="0" anchor="b"/>
                </a:tc>
                <a:tc>
                  <a:txBody>
                    <a:bodyPr/>
                    <a:lstStyle/>
                    <a:p>
                      <a:pPr algn="l" fontAlgn="b"/>
                      <a:r>
                        <a:rPr lang="en-IN" sz="1400" b="1" u="none" strike="noStrike">
                          <a:effectLst/>
                        </a:rPr>
                        <a:t>R2 Score</a:t>
                      </a:r>
                      <a:endParaRPr lang="en-IN" sz="1400" b="1" i="0" u="none" strike="noStrike">
                        <a:solidFill>
                          <a:srgbClr val="000000"/>
                        </a:solidFill>
                        <a:effectLst/>
                        <a:latin typeface="Bookman Old Style" panose="02050604050505020204" pitchFamily="18" charset="0"/>
                      </a:endParaRPr>
                    </a:p>
                  </a:txBody>
                  <a:tcPr marL="9525" marR="9525" marT="9525" marB="0" anchor="b"/>
                </a:tc>
                <a:tc>
                  <a:txBody>
                    <a:bodyPr/>
                    <a:lstStyle/>
                    <a:p>
                      <a:pPr algn="l" fontAlgn="b"/>
                      <a:r>
                        <a:rPr lang="en-IN" sz="1400" b="1" u="none" strike="noStrike">
                          <a:effectLst/>
                        </a:rPr>
                        <a:t>Mean Absolute Error</a:t>
                      </a:r>
                      <a:endParaRPr lang="en-IN" sz="1400" b="1" i="0" u="none" strike="noStrike">
                        <a:solidFill>
                          <a:srgbClr val="000000"/>
                        </a:solidFill>
                        <a:effectLst/>
                        <a:latin typeface="Bookman Old Style" panose="02050604050505020204" pitchFamily="18" charset="0"/>
                      </a:endParaRPr>
                    </a:p>
                  </a:txBody>
                  <a:tcPr marL="9525" marR="9525" marT="9525" marB="0" anchor="b"/>
                </a:tc>
                <a:tc>
                  <a:txBody>
                    <a:bodyPr/>
                    <a:lstStyle/>
                    <a:p>
                      <a:pPr algn="l" fontAlgn="b"/>
                      <a:r>
                        <a:rPr lang="en-IN" sz="1400" b="1" u="none" strike="noStrike">
                          <a:effectLst/>
                        </a:rPr>
                        <a:t>cross validated R2</a:t>
                      </a:r>
                      <a:endParaRPr lang="en-IN" sz="1400" b="1" i="0" u="none" strike="noStrike">
                        <a:solidFill>
                          <a:srgbClr val="000000"/>
                        </a:solidFill>
                        <a:effectLst/>
                        <a:latin typeface="Bookman Old Style" panose="02050604050505020204" pitchFamily="18" charset="0"/>
                      </a:endParaRPr>
                    </a:p>
                  </a:txBody>
                  <a:tcPr marL="9525" marR="9525" marT="9525" marB="0" anchor="b"/>
                </a:tc>
                <a:tc>
                  <a:txBody>
                    <a:bodyPr/>
                    <a:lstStyle/>
                    <a:p>
                      <a:pPr algn="l" fontAlgn="b"/>
                      <a:r>
                        <a:rPr lang="en-IN" sz="1400" b="1" u="none" strike="noStrike" dirty="0">
                          <a:effectLst/>
                        </a:rPr>
                        <a:t>Difference</a:t>
                      </a:r>
                      <a:endParaRPr lang="en-IN" sz="1400" b="1" i="0" u="none" strike="noStrike" dirty="0">
                        <a:solidFill>
                          <a:srgbClr val="000000"/>
                        </a:solidFill>
                        <a:effectLst/>
                        <a:latin typeface="Bookman Old Style" panose="02050604050505020204" pitchFamily="18" charset="0"/>
                      </a:endParaRPr>
                    </a:p>
                  </a:txBody>
                  <a:tcPr marL="9525" marR="9525" marT="9525" marB="0" anchor="b"/>
                </a:tc>
              </a:tr>
              <a:tr h="379476">
                <a:tc>
                  <a:txBody>
                    <a:bodyPr/>
                    <a:lstStyle/>
                    <a:p>
                      <a:pPr algn="l" fontAlgn="b"/>
                      <a:r>
                        <a:rPr lang="en-IN" sz="1100" u="none" strike="noStrike">
                          <a:effectLst/>
                        </a:rPr>
                        <a:t>Linear Regression</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0.875895</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16863.62</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0.850817</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0.025078</a:t>
                      </a:r>
                      <a:endParaRPr lang="en-IN" sz="1100" b="0" i="0" u="none" strike="noStrike">
                        <a:solidFill>
                          <a:srgbClr val="000000"/>
                        </a:solidFill>
                        <a:effectLst/>
                        <a:latin typeface="Bookman Old Style" panose="02050604050505020204" pitchFamily="18" charset="0"/>
                      </a:endParaRPr>
                    </a:p>
                  </a:txBody>
                  <a:tcPr marL="9525" marR="9525" marT="9525" marB="0" anchor="b"/>
                </a:tc>
              </a:tr>
              <a:tr h="379476">
                <a:tc>
                  <a:txBody>
                    <a:bodyPr/>
                    <a:lstStyle/>
                    <a:p>
                      <a:pPr algn="l" fontAlgn="b"/>
                      <a:r>
                        <a:rPr lang="en-IN" sz="1100" u="none" strike="noStrike">
                          <a:effectLst/>
                        </a:rPr>
                        <a:t>Random Forest Regressor</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0.893162</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14959.24</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0.85171</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0.041452</a:t>
                      </a:r>
                      <a:endParaRPr lang="en-IN" sz="1100" b="0" i="0" u="none" strike="noStrike">
                        <a:solidFill>
                          <a:srgbClr val="000000"/>
                        </a:solidFill>
                        <a:effectLst/>
                        <a:latin typeface="Bookman Old Style" panose="02050604050505020204" pitchFamily="18" charset="0"/>
                      </a:endParaRPr>
                    </a:p>
                  </a:txBody>
                  <a:tcPr marL="9525" marR="9525" marT="9525" marB="0" anchor="b"/>
                </a:tc>
              </a:tr>
              <a:tr h="379476">
                <a:tc>
                  <a:txBody>
                    <a:bodyPr/>
                    <a:lstStyle/>
                    <a:p>
                      <a:pPr algn="l" fontAlgn="b"/>
                      <a:r>
                        <a:rPr lang="en-IN" sz="1100" u="none" strike="noStrike">
                          <a:effectLst/>
                        </a:rPr>
                        <a:t>Extra Trees Regressor</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dirty="0">
                          <a:effectLst/>
                        </a:rPr>
                        <a:t>0.880354</a:t>
                      </a:r>
                      <a:endParaRPr lang="en-IN" sz="1100" b="0" i="0" u="none" strike="noStrike" dirty="0">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14911.91</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0.848371</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dirty="0">
                          <a:effectLst/>
                        </a:rPr>
                        <a:t>0.031983</a:t>
                      </a:r>
                      <a:endParaRPr lang="en-IN" sz="1100" b="0" i="0" u="none" strike="noStrike" dirty="0">
                        <a:solidFill>
                          <a:srgbClr val="000000"/>
                        </a:solidFill>
                        <a:effectLst/>
                        <a:latin typeface="Bookman Old Style" panose="02050604050505020204" pitchFamily="18" charset="0"/>
                      </a:endParaRPr>
                    </a:p>
                  </a:txBody>
                  <a:tcPr marL="9525" marR="9525" marT="9525" marB="0" anchor="b"/>
                </a:tc>
              </a:tr>
              <a:tr h="379476">
                <a:tc>
                  <a:txBody>
                    <a:bodyPr/>
                    <a:lstStyle/>
                    <a:p>
                      <a:pPr algn="l" fontAlgn="b"/>
                      <a:r>
                        <a:rPr lang="en-IN" sz="1100" u="none" strike="noStrike">
                          <a:effectLst/>
                        </a:rPr>
                        <a:t>Ridge Regression</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0.875915</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16861.68</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0.850842</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0.025073</a:t>
                      </a:r>
                      <a:endParaRPr lang="en-IN" sz="1100" b="0" i="0" u="none" strike="noStrike">
                        <a:solidFill>
                          <a:srgbClr val="000000"/>
                        </a:solidFill>
                        <a:effectLst/>
                        <a:latin typeface="Bookman Old Style" panose="02050604050505020204" pitchFamily="18" charset="0"/>
                      </a:endParaRPr>
                    </a:p>
                  </a:txBody>
                  <a:tcPr marL="9525" marR="9525" marT="9525" marB="0" anchor="b"/>
                </a:tc>
              </a:tr>
              <a:tr h="379476">
                <a:tc>
                  <a:txBody>
                    <a:bodyPr/>
                    <a:lstStyle/>
                    <a:p>
                      <a:pPr algn="l" fontAlgn="b"/>
                      <a:r>
                        <a:rPr lang="en-IN" sz="1100" u="none" strike="noStrike">
                          <a:effectLst/>
                        </a:rPr>
                        <a:t>XGB Regressor</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0.869115</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16416.31</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a:effectLst/>
                        </a:rPr>
                        <a:t>0.841277</a:t>
                      </a:r>
                      <a:endParaRPr lang="en-IN" sz="1100" b="0" i="0" u="none" strike="noStrike">
                        <a:solidFill>
                          <a:srgbClr val="000000"/>
                        </a:solidFill>
                        <a:effectLst/>
                        <a:latin typeface="Bookman Old Style" panose="02050604050505020204" pitchFamily="18" charset="0"/>
                      </a:endParaRPr>
                    </a:p>
                  </a:txBody>
                  <a:tcPr marL="9525" marR="9525" marT="9525" marB="0" anchor="b"/>
                </a:tc>
                <a:tc>
                  <a:txBody>
                    <a:bodyPr/>
                    <a:lstStyle/>
                    <a:p>
                      <a:pPr algn="r" fontAlgn="b"/>
                      <a:r>
                        <a:rPr lang="en-IN" sz="1100" u="none" strike="noStrike" dirty="0">
                          <a:effectLst/>
                        </a:rPr>
                        <a:t>0.027839</a:t>
                      </a:r>
                      <a:endParaRPr lang="en-IN" sz="1100" b="0" i="0" u="none" strike="noStrike" dirty="0">
                        <a:solidFill>
                          <a:srgbClr val="000000"/>
                        </a:solidFill>
                        <a:effectLst/>
                        <a:latin typeface="Bookman Old Style" panose="02050604050505020204" pitchFamily="18" charset="0"/>
                      </a:endParaRPr>
                    </a:p>
                  </a:txBody>
                  <a:tcPr marL="9525" marR="9525" marT="9525" marB="0" anchor="b"/>
                </a:tc>
              </a:tr>
            </a:tbl>
          </a:graphicData>
        </a:graphic>
      </p:graphicFrame>
    </p:spTree>
    <p:extLst>
      <p:ext uri="{BB962C8B-B14F-4D97-AF65-F5344CB8AC3E}">
        <p14:creationId xmlns:p14="http://schemas.microsoft.com/office/powerpoint/2010/main" val="861092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00075"/>
            <a:ext cx="9905999" cy="5505450"/>
          </a:xfrm>
        </p:spPr>
        <p:txBody>
          <a:bodyPr>
            <a:normAutofit fontScale="92500" lnSpcReduction="10000"/>
          </a:bodyPr>
          <a:lstStyle/>
          <a:p>
            <a:pPr marL="0" indent="0">
              <a:buNone/>
            </a:pPr>
            <a:r>
              <a:rPr lang="en-IN" dirty="0" smtClean="0"/>
              <a:t>Using the table comparison in the previous slide, I have decided that Random Forest </a:t>
            </a:r>
            <a:r>
              <a:rPr lang="en-IN" dirty="0" err="1" smtClean="0"/>
              <a:t>Regresor</a:t>
            </a:r>
            <a:r>
              <a:rPr lang="en-IN" dirty="0" smtClean="0"/>
              <a:t> is the best model. Therefore I have performed Hyper-parameter tuning on the same to improve the scores</a:t>
            </a:r>
          </a:p>
          <a:p>
            <a:r>
              <a:rPr lang="en-IN" dirty="0" smtClean="0"/>
              <a:t>I have used </a:t>
            </a:r>
            <a:r>
              <a:rPr lang="en-IN" dirty="0" err="1" smtClean="0"/>
              <a:t>GridSearchCV</a:t>
            </a:r>
            <a:r>
              <a:rPr lang="en-IN" dirty="0" smtClean="0"/>
              <a:t> tool to perform the tuning and the hyper-tuned model achieved R2 score of 0.88 and the mean absolute error (MAE) of  15534.98</a:t>
            </a:r>
          </a:p>
          <a:p>
            <a:pPr marL="0" indent="0">
              <a:buNone/>
            </a:pPr>
            <a:r>
              <a:rPr lang="en-IN" dirty="0" smtClean="0"/>
              <a:t>                                                    Base Model                      </a:t>
            </a:r>
            <a:endParaRPr lang="en-IN" dirty="0"/>
          </a:p>
          <a:p>
            <a:endParaRPr lang="en-IN" dirty="0" smtClean="0"/>
          </a:p>
          <a:p>
            <a:endParaRPr lang="en-IN" dirty="0"/>
          </a:p>
          <a:p>
            <a:endParaRPr lang="en-IN" dirty="0" smtClean="0"/>
          </a:p>
          <a:p>
            <a:pPr marL="0" indent="0">
              <a:buNone/>
            </a:pPr>
            <a:r>
              <a:rPr lang="en-IN" dirty="0"/>
              <a:t> </a:t>
            </a:r>
            <a:r>
              <a:rPr lang="en-IN" dirty="0" smtClean="0"/>
              <a:t>                                                         Tuned Model</a:t>
            </a:r>
          </a:p>
          <a:p>
            <a:r>
              <a:rPr lang="en-IN" dirty="0" smtClean="0"/>
              <a:t>Since the base model achieved better R2 score and MAE, I’m keeping the base model as the best estimator</a:t>
            </a:r>
          </a:p>
          <a:p>
            <a:pPr marL="0" indent="0">
              <a:buNone/>
            </a:pP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493700" y="2753373"/>
            <a:ext cx="3697425" cy="2323452"/>
          </a:xfrm>
          <a:prstGeom prst="rect">
            <a:avLst/>
          </a:prstGeom>
        </p:spPr>
      </p:pic>
      <p:pic>
        <p:nvPicPr>
          <p:cNvPr id="5" name="Picture 4"/>
          <p:cNvPicPr>
            <a:picLocks noChangeAspect="1"/>
          </p:cNvPicPr>
          <p:nvPr/>
        </p:nvPicPr>
        <p:blipFill>
          <a:blip r:embed="rId3"/>
          <a:stretch>
            <a:fillRect/>
          </a:stretch>
        </p:blipFill>
        <p:spPr>
          <a:xfrm>
            <a:off x="7237411" y="2753373"/>
            <a:ext cx="3201989" cy="2323452"/>
          </a:xfrm>
          <a:prstGeom prst="rect">
            <a:avLst/>
          </a:prstGeom>
        </p:spPr>
      </p:pic>
    </p:spTree>
    <p:extLst>
      <p:ext uri="{BB962C8B-B14F-4D97-AF65-F5344CB8AC3E}">
        <p14:creationId xmlns:p14="http://schemas.microsoft.com/office/powerpoint/2010/main" val="2158851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Result and conclusion</a:t>
            </a:r>
            <a:endParaRPr lang="en-IN" dirty="0"/>
          </a:p>
        </p:txBody>
      </p:sp>
      <p:sp>
        <p:nvSpPr>
          <p:cNvPr id="3" name="Content Placeholder 2"/>
          <p:cNvSpPr>
            <a:spLocks noGrp="1"/>
          </p:cNvSpPr>
          <p:nvPr>
            <p:ph idx="1"/>
          </p:nvPr>
        </p:nvSpPr>
        <p:spPr/>
        <p:txBody>
          <a:bodyPr/>
          <a:lstStyle/>
          <a:p>
            <a:pPr marL="0" indent="0">
              <a:buNone/>
            </a:pPr>
            <a:r>
              <a:rPr lang="en-US" dirty="0"/>
              <a:t>We have successfully built a model using multiple models and found that the </a:t>
            </a:r>
            <a:r>
              <a:rPr lang="en-US" dirty="0" smtClean="0"/>
              <a:t>Random Forest </a:t>
            </a:r>
            <a:r>
              <a:rPr lang="en-US" dirty="0" err="1" smtClean="0"/>
              <a:t>Regressor</a:t>
            </a:r>
            <a:r>
              <a:rPr lang="en-US" dirty="0" smtClean="0"/>
              <a:t> is the best one for the provided dataset.</a:t>
            </a:r>
            <a:endParaRPr lang="en-US" dirty="0"/>
          </a:p>
          <a:p>
            <a:pPr marL="0" indent="0">
              <a:buNone/>
            </a:pPr>
            <a:r>
              <a:rPr lang="en-US" dirty="0"/>
              <a:t>Below are the details of the model’s metrics predicting the </a:t>
            </a:r>
            <a:r>
              <a:rPr lang="en-US" dirty="0" smtClean="0"/>
              <a:t>dataset</a:t>
            </a:r>
          </a:p>
          <a:p>
            <a:r>
              <a:rPr lang="en-US" dirty="0" smtClean="0"/>
              <a:t>R2 score of 0.89</a:t>
            </a:r>
          </a:p>
          <a:p>
            <a:r>
              <a:rPr lang="en-US" dirty="0" smtClean="0"/>
              <a:t>Mean Absolute Error of 14959.24</a:t>
            </a:r>
            <a:endParaRPr lang="en-US" dirty="0"/>
          </a:p>
          <a:p>
            <a:pPr marL="0" indent="0">
              <a:buNone/>
            </a:pPr>
            <a:endParaRPr lang="en-IN" dirty="0"/>
          </a:p>
        </p:txBody>
      </p:sp>
    </p:spTree>
    <p:extLst>
      <p:ext uri="{BB962C8B-B14F-4D97-AF65-F5344CB8AC3E}">
        <p14:creationId xmlns:p14="http://schemas.microsoft.com/office/powerpoint/2010/main" val="3582566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466725"/>
            <a:ext cx="9905999" cy="5924550"/>
          </a:xfrm>
        </p:spPr>
        <p:txBody>
          <a:bodyPr>
            <a:normAutofit/>
          </a:bodyPr>
          <a:lstStyle/>
          <a:p>
            <a:pPr marL="0" indent="0">
              <a:buNone/>
            </a:pPr>
            <a:r>
              <a:rPr lang="en-IN" b="1" dirty="0"/>
              <a:t>Major variables which are correlated with the target variable and is important in predicting the sale price of a house </a:t>
            </a:r>
            <a:r>
              <a:rPr lang="en-IN" b="1" dirty="0" smtClean="0"/>
              <a:t>are</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US" dirty="0"/>
              <a:t>All the above mentioned variable affect the sales price of a house which we discussed in the pre-processing section and visualized each variable’s relation with the target</a:t>
            </a:r>
            <a:endParaRPr lang="en-IN" dirty="0" smtClean="0"/>
          </a:p>
          <a:p>
            <a:pPr marL="0" indent="0">
              <a:buNone/>
            </a:pP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671304685"/>
              </p:ext>
            </p:extLst>
          </p:nvPr>
        </p:nvGraphicFramePr>
        <p:xfrm>
          <a:off x="1328738" y="1458113"/>
          <a:ext cx="8224838" cy="3480927"/>
        </p:xfrm>
        <a:graphic>
          <a:graphicData uri="http://schemas.openxmlformats.org/drawingml/2006/table">
            <a:tbl>
              <a:tblPr>
                <a:tableStyleId>{5C22544A-7EE6-4342-B048-85BDC9FD1C3A}</a:tableStyleId>
              </a:tblPr>
              <a:tblGrid>
                <a:gridCol w="1776326"/>
                <a:gridCol w="2268921"/>
                <a:gridCol w="1910670"/>
                <a:gridCol w="2268921"/>
              </a:tblGrid>
              <a:tr h="248274">
                <a:tc>
                  <a:txBody>
                    <a:bodyPr/>
                    <a:lstStyle/>
                    <a:p>
                      <a:pPr algn="l" fontAlgn="b"/>
                      <a:r>
                        <a:rPr lang="en-IN" sz="1600" b="1" u="none" strike="noStrike">
                          <a:effectLst/>
                        </a:rPr>
                        <a:t>Important Features</a:t>
                      </a:r>
                      <a:endParaRPr lang="en-IN"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600" b="1" u="none" strike="noStrike">
                          <a:effectLst/>
                        </a:rPr>
                        <a:t>Correlation Coefficient</a:t>
                      </a:r>
                      <a:endParaRPr lang="en-IN"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600" b="1" u="none" strike="noStrike">
                          <a:effectLst/>
                        </a:rPr>
                        <a:t>Important Features</a:t>
                      </a:r>
                      <a:endParaRPr lang="en-IN"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600" b="1" u="none" strike="noStrike" dirty="0">
                          <a:effectLst/>
                        </a:rPr>
                        <a:t>Correlation Coefficient</a:t>
                      </a:r>
                      <a:endParaRPr lang="en-IN" sz="1600" b="1" i="0" u="none" strike="noStrike" dirty="0">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dirty="0" err="1">
                          <a:effectLst/>
                        </a:rPr>
                        <a:t>OverallQual</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0.789185</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Foundation</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0.374169</a:t>
                      </a:r>
                      <a:endParaRPr lang="en-IN" sz="1400" b="0" i="0" u="none" strike="noStrike">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dirty="0">
                          <a:effectLst/>
                        </a:rPr>
                        <a:t>GrLivArea</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0.7073</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BsmtFinSF1</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0.362874</a:t>
                      </a:r>
                      <a:endParaRPr lang="en-IN" sz="1400" b="0" i="0" u="none" strike="noStrike">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GarageCars</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0.628329</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dirty="0" err="1">
                          <a:effectLst/>
                        </a:rPr>
                        <a:t>OpenPorchSF</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0.3395</a:t>
                      </a:r>
                      <a:endParaRPr lang="en-IN" sz="1400" b="0" i="0" u="none" strike="noStrike">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GarageArea</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0.619</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2ndFlrSF</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0.330386</a:t>
                      </a:r>
                      <a:endParaRPr lang="en-IN" sz="1400" b="0" i="0" u="none" strike="noStrike">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TotalBsmtSF</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0.595042</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dirty="0" err="1">
                          <a:effectLst/>
                        </a:rPr>
                        <a:t>LotFrontage</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0.319416</a:t>
                      </a:r>
                      <a:endParaRPr lang="en-IN" sz="1400" b="0" i="0" u="none" strike="noStrike">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1stFlrSF</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0.587642</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dirty="0" err="1">
                          <a:effectLst/>
                        </a:rPr>
                        <a:t>WoodDeckSF</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0.315444</a:t>
                      </a:r>
                      <a:endParaRPr lang="en-IN" sz="1400" b="0" i="0" u="none" strike="noStrike">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FullBath</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0.554988</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dirty="0" err="1">
                          <a:effectLst/>
                        </a:rPr>
                        <a:t>HalfBath</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0.295592</a:t>
                      </a:r>
                      <a:endParaRPr lang="en-IN" sz="1400" b="0" i="0" u="none" strike="noStrike">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TotRmsAbvGrd</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0.528363</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dirty="0" err="1">
                          <a:effectLst/>
                        </a:rPr>
                        <a:t>HeatingQC</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-0.406604</a:t>
                      </a:r>
                      <a:endParaRPr lang="en-IN" sz="1400" b="0" i="0" u="none" strike="noStrike" dirty="0">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YearBuilt</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0.514408</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GarageType</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-0.41537</a:t>
                      </a:r>
                      <a:endParaRPr lang="en-IN" sz="1400" b="0" i="0" u="none" strike="noStrike" dirty="0">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YearRemodAdd</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0.507831</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GarageFinish</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-0.424922</a:t>
                      </a:r>
                      <a:endParaRPr lang="en-IN" sz="1400" b="0" i="0" u="none" strike="noStrike" dirty="0">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MasVnrArea</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0.460535</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KitchenQual</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-0.592468</a:t>
                      </a:r>
                      <a:endParaRPr lang="en-IN" sz="1400" b="0" i="0" u="none" strike="noStrike" dirty="0">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Fireplaces</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a:effectLst/>
                        </a:rPr>
                        <a:t>0.459611</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BsmtQual</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-0.601307</a:t>
                      </a:r>
                      <a:endParaRPr lang="en-IN" sz="1400" b="0" i="0" u="none" strike="noStrike" dirty="0">
                        <a:solidFill>
                          <a:srgbClr val="000000"/>
                        </a:solidFill>
                        <a:effectLst/>
                        <a:latin typeface="Calibri" panose="020F0502020204030204" pitchFamily="34" charset="0"/>
                      </a:endParaRPr>
                    </a:p>
                  </a:txBody>
                  <a:tcPr marL="9525" marR="9525" marT="9525" marB="0" anchor="b"/>
                </a:tc>
              </a:tr>
              <a:tr h="248274">
                <a:tc>
                  <a:txBody>
                    <a:bodyPr/>
                    <a:lstStyle/>
                    <a:p>
                      <a:pPr algn="l" fontAlgn="b"/>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 </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a:effectLst/>
                        </a:rPr>
                        <a:t>ExterQual</a:t>
                      </a:r>
                      <a:endParaRPr lang="en-IN"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N" sz="1400" u="none" strike="noStrike" dirty="0">
                          <a:effectLst/>
                        </a:rPr>
                        <a:t>-0.62482</a:t>
                      </a:r>
                      <a:endParaRPr lang="en-IN" sz="14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val="783800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a:t>
            </a:r>
            <a:r>
              <a:rPr lang="en-US" dirty="0"/>
              <a:t>and Scope for Future Work</a:t>
            </a:r>
            <a:endParaRPr lang="en-IN" dirty="0"/>
          </a:p>
        </p:txBody>
      </p:sp>
      <p:sp>
        <p:nvSpPr>
          <p:cNvPr id="3" name="Content Placeholder 2"/>
          <p:cNvSpPr>
            <a:spLocks noGrp="1"/>
          </p:cNvSpPr>
          <p:nvPr>
            <p:ph idx="1"/>
          </p:nvPr>
        </p:nvSpPr>
        <p:spPr/>
        <p:txBody>
          <a:bodyPr/>
          <a:lstStyle/>
          <a:p>
            <a:r>
              <a:rPr lang="en-US" dirty="0" smtClean="0"/>
              <a:t>The </a:t>
            </a:r>
            <a:r>
              <a:rPr lang="en-US" dirty="0"/>
              <a:t>amount of data is very less, it would be better to have more data to predict the sale price more accurately.</a:t>
            </a:r>
          </a:p>
          <a:p>
            <a:r>
              <a:rPr lang="en-US" dirty="0" smtClean="0"/>
              <a:t>There </a:t>
            </a:r>
            <a:r>
              <a:rPr lang="en-US" dirty="0"/>
              <a:t>are more outliers in the provided data and I </a:t>
            </a:r>
            <a:r>
              <a:rPr lang="en-US" dirty="0" smtClean="0"/>
              <a:t>wasn’t </a:t>
            </a:r>
            <a:r>
              <a:rPr lang="en-US" dirty="0"/>
              <a:t>unable to remove all the outliers because I could lose data. With more data more outliers can be removed from the dataset.</a:t>
            </a:r>
          </a:p>
          <a:p>
            <a:endParaRPr lang="en-IN" dirty="0"/>
          </a:p>
        </p:txBody>
      </p:sp>
    </p:spTree>
    <p:extLst>
      <p:ext uri="{BB962C8B-B14F-4D97-AF65-F5344CB8AC3E}">
        <p14:creationId xmlns:p14="http://schemas.microsoft.com/office/powerpoint/2010/main" val="18652146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460875" y="1766887"/>
            <a:ext cx="2778125" cy="2778125"/>
          </a:xfrm>
          <a:prstGeom prst="rect">
            <a:avLst/>
          </a:prstGeom>
        </p:spPr>
      </p:pic>
    </p:spTree>
    <p:extLst>
      <p:ext uri="{BB962C8B-B14F-4D97-AF65-F5344CB8AC3E}">
        <p14:creationId xmlns:p14="http://schemas.microsoft.com/office/powerpoint/2010/main" val="2538292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Analytical problem framing</a:t>
            </a:r>
            <a:endParaRPr lang="en-IN" dirty="0"/>
          </a:p>
        </p:txBody>
      </p:sp>
      <p:sp>
        <p:nvSpPr>
          <p:cNvPr id="3" name="Content Placeholder 2"/>
          <p:cNvSpPr>
            <a:spLocks noGrp="1"/>
          </p:cNvSpPr>
          <p:nvPr>
            <p:ph idx="1"/>
          </p:nvPr>
        </p:nvSpPr>
        <p:spPr/>
        <p:txBody>
          <a:bodyPr>
            <a:normAutofit fontScale="92500"/>
          </a:bodyPr>
          <a:lstStyle/>
          <a:p>
            <a:r>
              <a:rPr lang="en-IN" dirty="0" smtClean="0"/>
              <a:t>In this Machine Learning project, I will be predicting the sale price of the houses in Australian region using the provided dataset</a:t>
            </a:r>
          </a:p>
          <a:p>
            <a:r>
              <a:rPr lang="en-IN" dirty="0" smtClean="0"/>
              <a:t>The Surprise Housing company expects us to predict the sale price of the house along with the important variables which helps in prediction of the same</a:t>
            </a:r>
          </a:p>
          <a:p>
            <a:r>
              <a:rPr lang="en-IN" dirty="0" smtClean="0"/>
              <a:t>Further, we will also learn on how these variables describe the sale price of the house</a:t>
            </a:r>
          </a:p>
          <a:p>
            <a:r>
              <a:rPr lang="en-IN" dirty="0" smtClean="0"/>
              <a:t>The provided dataset consists of 1460 rows and 81 features (including train and test dataset)</a:t>
            </a:r>
          </a:p>
          <a:p>
            <a:endParaRPr lang="en-IN" dirty="0"/>
          </a:p>
        </p:txBody>
      </p:sp>
    </p:spTree>
    <p:extLst>
      <p:ext uri="{BB962C8B-B14F-4D97-AF65-F5344CB8AC3E}">
        <p14:creationId xmlns:p14="http://schemas.microsoft.com/office/powerpoint/2010/main" val="2496614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analysis</a:t>
            </a:r>
            <a:endParaRPr lang="en-IN" dirty="0"/>
          </a:p>
        </p:txBody>
      </p:sp>
      <p:sp>
        <p:nvSpPr>
          <p:cNvPr id="3" name="Content Placeholder 2"/>
          <p:cNvSpPr>
            <a:spLocks noGrp="1"/>
          </p:cNvSpPr>
          <p:nvPr>
            <p:ph idx="1"/>
          </p:nvPr>
        </p:nvSpPr>
        <p:spPr/>
        <p:txBody>
          <a:bodyPr/>
          <a:lstStyle/>
          <a:p>
            <a:r>
              <a:rPr lang="en-IN" dirty="0" smtClean="0"/>
              <a:t>Before we can proceed with data analysis part, there are missing data in some of the variables which needs to be handled</a:t>
            </a:r>
          </a:p>
          <a:p>
            <a:r>
              <a:rPr lang="en-IN" dirty="0"/>
              <a:t>the variables like </a:t>
            </a:r>
            <a:r>
              <a:rPr lang="en-IN" dirty="0" err="1"/>
              <a:t>LotFrontage</a:t>
            </a:r>
            <a:r>
              <a:rPr lang="en-IN" dirty="0"/>
              <a:t>, Alley, </a:t>
            </a:r>
            <a:r>
              <a:rPr lang="en-IN" dirty="0" err="1"/>
              <a:t>MasVnrType</a:t>
            </a:r>
            <a:r>
              <a:rPr lang="en-IN" dirty="0"/>
              <a:t>, </a:t>
            </a:r>
            <a:r>
              <a:rPr lang="en-IN" dirty="0" err="1"/>
              <a:t>MasVnrArea</a:t>
            </a:r>
            <a:r>
              <a:rPr lang="en-IN" dirty="0"/>
              <a:t>, </a:t>
            </a:r>
            <a:r>
              <a:rPr lang="en-IN" dirty="0" err="1"/>
              <a:t>BsmtQual</a:t>
            </a:r>
            <a:r>
              <a:rPr lang="en-IN" dirty="0"/>
              <a:t>, </a:t>
            </a:r>
            <a:r>
              <a:rPr lang="en-IN" dirty="0" err="1"/>
              <a:t>BsmtCond</a:t>
            </a:r>
            <a:r>
              <a:rPr lang="en-IN" dirty="0"/>
              <a:t>, </a:t>
            </a:r>
            <a:r>
              <a:rPr lang="en-IN" dirty="0" err="1"/>
              <a:t>BsmtExposure</a:t>
            </a:r>
            <a:r>
              <a:rPr lang="en-IN" dirty="0"/>
              <a:t>, BsmtFinType1, BsmtFinType2, </a:t>
            </a:r>
            <a:r>
              <a:rPr lang="en-IN" dirty="0" err="1"/>
              <a:t>FireplaceQu</a:t>
            </a:r>
            <a:r>
              <a:rPr lang="en-IN" dirty="0"/>
              <a:t>, </a:t>
            </a:r>
            <a:r>
              <a:rPr lang="en-IN" dirty="0" err="1"/>
              <a:t>GarageType</a:t>
            </a:r>
            <a:r>
              <a:rPr lang="en-IN" dirty="0"/>
              <a:t>, </a:t>
            </a:r>
            <a:r>
              <a:rPr lang="en-IN" dirty="0" err="1"/>
              <a:t>GarageYrBlt</a:t>
            </a:r>
            <a:r>
              <a:rPr lang="en-IN" dirty="0"/>
              <a:t>, </a:t>
            </a:r>
            <a:r>
              <a:rPr lang="en-IN" dirty="0" err="1"/>
              <a:t>GarageFinish</a:t>
            </a:r>
            <a:r>
              <a:rPr lang="en-IN" dirty="0"/>
              <a:t>, </a:t>
            </a:r>
            <a:r>
              <a:rPr lang="en-IN" dirty="0" err="1"/>
              <a:t>GarageQual</a:t>
            </a:r>
            <a:r>
              <a:rPr lang="en-IN" dirty="0"/>
              <a:t>, </a:t>
            </a:r>
            <a:r>
              <a:rPr lang="en-IN" dirty="0" err="1"/>
              <a:t>GarageCond</a:t>
            </a:r>
            <a:r>
              <a:rPr lang="en-IN" dirty="0"/>
              <a:t>, </a:t>
            </a:r>
            <a:r>
              <a:rPr lang="en-IN" dirty="0" err="1"/>
              <a:t>PoolQC</a:t>
            </a:r>
            <a:r>
              <a:rPr lang="en-IN" dirty="0"/>
              <a:t>, Fence and </a:t>
            </a:r>
            <a:r>
              <a:rPr lang="en-IN" dirty="0" err="1"/>
              <a:t>MiscFeature</a:t>
            </a:r>
            <a:r>
              <a:rPr lang="en-IN" dirty="0"/>
              <a:t> have missing data.</a:t>
            </a:r>
          </a:p>
        </p:txBody>
      </p:sp>
    </p:spTree>
    <p:extLst>
      <p:ext uri="{BB962C8B-B14F-4D97-AF65-F5344CB8AC3E}">
        <p14:creationId xmlns:p14="http://schemas.microsoft.com/office/powerpoint/2010/main" val="1268141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41412" y="695325"/>
            <a:ext cx="9905999" cy="5305426"/>
          </a:xfrm>
        </p:spPr>
        <p:txBody>
          <a:bodyPr/>
          <a:lstStyle/>
          <a:p>
            <a:r>
              <a:rPr lang="en-US" dirty="0"/>
              <a:t>Firstly, I’m removing the </a:t>
            </a:r>
            <a:r>
              <a:rPr lang="en-US" dirty="0" smtClean="0"/>
              <a:t>variables </a:t>
            </a:r>
            <a:r>
              <a:rPr lang="en-US" dirty="0"/>
              <a:t>that contains ‘missing data’ more than 80%.</a:t>
            </a:r>
          </a:p>
          <a:p>
            <a:r>
              <a:rPr lang="en-US" dirty="0"/>
              <a:t>We can clearly see that for the variables 'Alley', '</a:t>
            </a:r>
            <a:r>
              <a:rPr lang="en-US" dirty="0" err="1"/>
              <a:t>MiscFeature</a:t>
            </a:r>
            <a:r>
              <a:rPr lang="en-US" dirty="0"/>
              <a:t>' and '</a:t>
            </a:r>
            <a:r>
              <a:rPr lang="en-US" dirty="0" err="1"/>
              <a:t>PoolQC</a:t>
            </a:r>
            <a:r>
              <a:rPr lang="en-US" dirty="0"/>
              <a:t>', there are more than 80% data is missing, hence removing the same. Further I’m also removing ‘Id’ because it is unique for each row and will not help in the Prediction of sale price</a:t>
            </a:r>
            <a:r>
              <a:rPr lang="en-US" dirty="0" smtClean="0"/>
              <a:t>.</a:t>
            </a:r>
          </a:p>
          <a:p>
            <a:r>
              <a:rPr lang="en-US" dirty="0" smtClean="0"/>
              <a:t>Further, I’m imputing all the other variables containing null values using KNN Imputer and </a:t>
            </a:r>
            <a:r>
              <a:rPr lang="en-US" dirty="0" err="1" smtClean="0"/>
              <a:t>fillna</a:t>
            </a:r>
            <a:r>
              <a:rPr lang="en-US" dirty="0" smtClean="0"/>
              <a:t> method</a:t>
            </a:r>
          </a:p>
          <a:p>
            <a:r>
              <a:rPr lang="en-US" dirty="0" smtClean="0"/>
              <a:t>Using the above technique, I have successfully handled the null values in the dataset.</a:t>
            </a:r>
            <a:endParaRPr lang="en-US" dirty="0"/>
          </a:p>
          <a:p>
            <a:endParaRPr lang="en-IN" dirty="0"/>
          </a:p>
        </p:txBody>
      </p:sp>
    </p:spTree>
    <p:extLst>
      <p:ext uri="{BB962C8B-B14F-4D97-AF65-F5344CB8AC3E}">
        <p14:creationId xmlns:p14="http://schemas.microsoft.com/office/powerpoint/2010/main" val="2078615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19125"/>
            <a:ext cx="9905999" cy="5410200"/>
          </a:xfrm>
        </p:spPr>
        <p:txBody>
          <a:bodyPr/>
          <a:lstStyle/>
          <a:p>
            <a:pPr marL="0" indent="0">
              <a:buNone/>
            </a:pPr>
            <a:r>
              <a:rPr lang="en-IN" dirty="0" smtClean="0"/>
              <a:t>Checking for correlation of independent variable with the target</a:t>
            </a:r>
          </a:p>
          <a:p>
            <a:pPr marL="0" indent="0">
              <a:buNone/>
            </a:pPr>
            <a:endParaRPr lang="en-IN" dirty="0"/>
          </a:p>
        </p:txBody>
      </p:sp>
      <p:pic>
        <p:nvPicPr>
          <p:cNvPr id="4" name="Picture 3"/>
          <p:cNvPicPr>
            <a:picLocks noChangeAspect="1"/>
          </p:cNvPicPr>
          <p:nvPr/>
        </p:nvPicPr>
        <p:blipFill>
          <a:blip r:embed="rId2"/>
          <a:stretch>
            <a:fillRect/>
          </a:stretch>
        </p:blipFill>
        <p:spPr>
          <a:xfrm>
            <a:off x="1469432" y="1189286"/>
            <a:ext cx="1956986" cy="4517528"/>
          </a:xfrm>
          <a:prstGeom prst="rect">
            <a:avLst/>
          </a:prstGeom>
        </p:spPr>
      </p:pic>
      <p:pic>
        <p:nvPicPr>
          <p:cNvPr id="5" name="Picture 4"/>
          <p:cNvPicPr>
            <a:picLocks noChangeAspect="1"/>
          </p:cNvPicPr>
          <p:nvPr/>
        </p:nvPicPr>
        <p:blipFill>
          <a:blip r:embed="rId3"/>
          <a:stretch>
            <a:fillRect/>
          </a:stretch>
        </p:blipFill>
        <p:spPr>
          <a:xfrm>
            <a:off x="3910880" y="1189286"/>
            <a:ext cx="1950889" cy="4511431"/>
          </a:xfrm>
          <a:prstGeom prst="rect">
            <a:avLst/>
          </a:prstGeom>
        </p:spPr>
      </p:pic>
    </p:spTree>
    <p:extLst>
      <p:ext uri="{BB962C8B-B14F-4D97-AF65-F5344CB8AC3E}">
        <p14:creationId xmlns:p14="http://schemas.microsoft.com/office/powerpoint/2010/main" val="4020153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28650"/>
            <a:ext cx="9905999" cy="5381625"/>
          </a:xfrm>
        </p:spPr>
        <p:txBody>
          <a:bodyPr>
            <a:normAutofit fontScale="85000" lnSpcReduction="10000"/>
          </a:bodyPr>
          <a:lstStyle/>
          <a:p>
            <a:pPr marL="0" indent="0">
              <a:buNone/>
            </a:pPr>
            <a:r>
              <a:rPr lang="en-IN" dirty="0" smtClean="0"/>
              <a:t>Now I’m visualizing the correlation between independent variables with the dependent variable having correlation coefficient greater than 0.3</a:t>
            </a:r>
          </a:p>
          <a:p>
            <a:pPr marL="0" indent="0">
              <a:buNone/>
            </a:pPr>
            <a:r>
              <a:rPr lang="en-US" dirty="0" smtClean="0"/>
              <a:t> Overall </a:t>
            </a:r>
            <a:r>
              <a:rPr lang="en-US" dirty="0"/>
              <a:t>Quality and Sale </a:t>
            </a:r>
            <a:r>
              <a:rPr lang="en-US" dirty="0" smtClean="0"/>
              <a:t>Price	</a:t>
            </a:r>
            <a:r>
              <a:rPr lang="en-US" dirty="0"/>
              <a:t>	</a:t>
            </a:r>
            <a:r>
              <a:rPr lang="en-US" dirty="0" err="1"/>
              <a:t>GrLivArea</a:t>
            </a:r>
            <a:r>
              <a:rPr lang="en-US" dirty="0"/>
              <a:t> and </a:t>
            </a:r>
            <a:r>
              <a:rPr lang="en-US" dirty="0" err="1"/>
              <a:t>SalePrice</a:t>
            </a: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a:p>
          <a:p>
            <a:pPr marL="0" indent="0">
              <a:buNone/>
            </a:pPr>
            <a:r>
              <a:rPr lang="en-US" dirty="0"/>
              <a:t>higher the overall quality of the house, higher the sale price and they and directly proportional to each other</a:t>
            </a:r>
            <a:r>
              <a:rPr lang="en-US" dirty="0" smtClean="0"/>
              <a:t>. </a:t>
            </a:r>
            <a:r>
              <a:rPr lang="en-US" dirty="0"/>
              <a:t>Further, the larger the space of living area, the higher the price of the property.</a:t>
            </a:r>
          </a:p>
          <a:p>
            <a:pPr marL="0" indent="0">
              <a:buNone/>
            </a:pPr>
            <a:endParaRPr lang="en-US" dirty="0" smtClean="0"/>
          </a:p>
          <a:p>
            <a:pPr marL="0" indent="0">
              <a:buNone/>
            </a:pPr>
            <a:endParaRPr lang="en-US"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1277988" y="1882691"/>
            <a:ext cx="3989338" cy="3148236"/>
          </a:xfrm>
          <a:prstGeom prst="rect">
            <a:avLst/>
          </a:prstGeom>
        </p:spPr>
      </p:pic>
      <p:pic>
        <p:nvPicPr>
          <p:cNvPr id="5" name="Picture 4"/>
          <p:cNvPicPr>
            <a:picLocks noChangeAspect="1"/>
          </p:cNvPicPr>
          <p:nvPr/>
        </p:nvPicPr>
        <p:blipFill>
          <a:blip r:embed="rId3"/>
          <a:stretch>
            <a:fillRect/>
          </a:stretch>
        </p:blipFill>
        <p:spPr>
          <a:xfrm>
            <a:off x="5743143" y="1882691"/>
            <a:ext cx="4610532" cy="3050403"/>
          </a:xfrm>
          <a:prstGeom prst="rect">
            <a:avLst/>
          </a:prstGeom>
        </p:spPr>
      </p:pic>
    </p:spTree>
    <p:extLst>
      <p:ext uri="{BB962C8B-B14F-4D97-AF65-F5344CB8AC3E}">
        <p14:creationId xmlns:p14="http://schemas.microsoft.com/office/powerpoint/2010/main" val="307505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76275"/>
            <a:ext cx="9905999" cy="5114926"/>
          </a:xfrm>
        </p:spPr>
        <p:txBody>
          <a:bodyPr>
            <a:normAutofit lnSpcReduction="10000"/>
          </a:bodyPr>
          <a:lstStyle/>
          <a:p>
            <a:pPr marL="0" indent="0">
              <a:buNone/>
            </a:pPr>
            <a:r>
              <a:rPr lang="en-IN" dirty="0" err="1" smtClean="0"/>
              <a:t>GarageCars</a:t>
            </a:r>
            <a:r>
              <a:rPr lang="en-IN" dirty="0" smtClean="0"/>
              <a:t> </a:t>
            </a:r>
            <a:r>
              <a:rPr lang="en-IN" dirty="0"/>
              <a:t>and SalePrice                  </a:t>
            </a:r>
            <a:r>
              <a:rPr lang="en-IN" dirty="0" err="1" smtClean="0"/>
              <a:t>GarageArea</a:t>
            </a:r>
            <a:r>
              <a:rPr lang="en-IN" dirty="0" smtClean="0"/>
              <a:t> </a:t>
            </a:r>
            <a:r>
              <a:rPr lang="en-IN" dirty="0"/>
              <a:t>and SalePrice             </a:t>
            </a:r>
            <a:endParaRPr lang="en-IN" dirty="0" smtClean="0"/>
          </a:p>
          <a:p>
            <a:pPr marL="0" indent="0">
              <a:buNone/>
            </a:pPr>
            <a:endParaRPr lang="en-IN" dirty="0" smtClean="0"/>
          </a:p>
          <a:p>
            <a:pPr marL="0" indent="0">
              <a:buNone/>
            </a:pPr>
            <a:endParaRPr lang="en-IN" dirty="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US" dirty="0"/>
              <a:t>Bigger the garage size in car parking capacity, higher the price of the </a:t>
            </a:r>
            <a:r>
              <a:rPr lang="en-US" dirty="0" smtClean="0"/>
              <a:t>property</a:t>
            </a:r>
            <a:r>
              <a:rPr lang="en-US" dirty="0"/>
              <a:t> and There is an average positive relationship with Garage Area and Sale Price, the Sale price of a property increases with the increase in garage area</a:t>
            </a:r>
            <a:endParaRPr lang="en-IN" dirty="0"/>
          </a:p>
        </p:txBody>
      </p:sp>
      <p:pic>
        <p:nvPicPr>
          <p:cNvPr id="5" name="Picture 4"/>
          <p:cNvPicPr>
            <a:picLocks noChangeAspect="1"/>
          </p:cNvPicPr>
          <p:nvPr/>
        </p:nvPicPr>
        <p:blipFill>
          <a:blip r:embed="rId2"/>
          <a:stretch>
            <a:fillRect/>
          </a:stretch>
        </p:blipFill>
        <p:spPr>
          <a:xfrm>
            <a:off x="1217612" y="1272782"/>
            <a:ext cx="4240213" cy="3099193"/>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5962650" y="1272782"/>
            <a:ext cx="4776470" cy="3099193"/>
          </a:xfrm>
          <a:prstGeom prst="rect">
            <a:avLst/>
          </a:prstGeom>
        </p:spPr>
      </p:pic>
    </p:spTree>
    <p:extLst>
      <p:ext uri="{BB962C8B-B14F-4D97-AF65-F5344CB8AC3E}">
        <p14:creationId xmlns:p14="http://schemas.microsoft.com/office/powerpoint/2010/main" val="42772911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218</TotalTime>
  <Words>1832</Words>
  <Application>Microsoft Office PowerPoint</Application>
  <PresentationFormat>Widescreen</PresentationFormat>
  <Paragraphs>268</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Bookman Old Style</vt:lpstr>
      <vt:lpstr>Calibri</vt:lpstr>
      <vt:lpstr>Times New Roman</vt:lpstr>
      <vt:lpstr>Trebuchet MS</vt:lpstr>
      <vt:lpstr>Tw Cen MT</vt:lpstr>
      <vt:lpstr>Circuit</vt:lpstr>
      <vt:lpstr>Housing price prediction </vt:lpstr>
      <vt:lpstr>Table of contents</vt:lpstr>
      <vt:lpstr>Introduction</vt:lpstr>
      <vt:lpstr>Analytical problem framing</vt:lpstr>
      <vt:lpstr>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Assumptions </vt:lpstr>
      <vt:lpstr>PowerPoint Presentation</vt:lpstr>
      <vt:lpstr>Machine learning models</vt:lpstr>
      <vt:lpstr>PowerPoint Presentation</vt:lpstr>
      <vt:lpstr>Result and conclusion</vt:lpstr>
      <vt:lpstr>PowerPoint Presentation</vt:lpstr>
      <vt:lpstr>Limitations and Scope for Future Work</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price prediction</dc:title>
  <dc:creator>Windows User</dc:creator>
  <cp:lastModifiedBy>Krunal</cp:lastModifiedBy>
  <cp:revision>18</cp:revision>
  <dcterms:created xsi:type="dcterms:W3CDTF">2021-09-12T10:29:17Z</dcterms:created>
  <dcterms:modified xsi:type="dcterms:W3CDTF">2021-09-16T18:04:33Z</dcterms:modified>
</cp:coreProperties>
</file>